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4"/>
  </p:sldMasterIdLst>
  <p:sldIdLst>
    <p:sldId id="256" r:id="rId5"/>
    <p:sldId id="279" r:id="rId6"/>
    <p:sldId id="257" r:id="rId7"/>
    <p:sldId id="258" r:id="rId8"/>
    <p:sldId id="278" r:id="rId9"/>
    <p:sldId id="277" r:id="rId10"/>
    <p:sldId id="263" r:id="rId11"/>
    <p:sldId id="273" r:id="rId12"/>
    <p:sldId id="264" r:id="rId13"/>
    <p:sldId id="282" r:id="rId14"/>
    <p:sldId id="265" r:id="rId15"/>
    <p:sldId id="281" r:id="rId16"/>
    <p:sldId id="268" r:id="rId17"/>
    <p:sldId id="269" r:id="rId18"/>
    <p:sldId id="280" r:id="rId19"/>
    <p:sldId id="270" r:id="rId20"/>
    <p:sldId id="283" r:id="rId21"/>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4BD5B1"/>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247897-FAE4-4C12-9CDC-6D4D734FD860}" v="2" dt="2024-07-16T14:08:55.2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67" d="100"/>
          <a:sy n="67" d="100"/>
        </p:scale>
        <p:origin x="6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3799082777"/>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2685520216"/>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31084343"/>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3662261663"/>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2294718"/>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3840905625"/>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2057049934"/>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2518000981"/>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2503104749"/>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0A8B27-CB89-496B-B5A3-D5904DA90FFD}"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3629543602"/>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0A8B27-CB89-496B-B5A3-D5904DA90FFD}"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2227120268"/>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0A8B27-CB89-496B-B5A3-D5904DA90FFD}" type="datetimeFigureOut">
              <a:rPr lang="en-GB" smtClean="0"/>
              <a:t>16/07/2024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592060270"/>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0A8B27-CB89-496B-B5A3-D5904DA90FFD}" type="datetimeFigureOut">
              <a:rPr lang="en-GB" smtClean="0"/>
              <a:t>16/07/2024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3120164359"/>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A8B27-CB89-496B-B5A3-D5904DA90FFD}" type="datetimeFigureOut">
              <a:rPr lang="en-GB" smtClean="0"/>
              <a:t>16/07/2024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2120460599"/>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0A8B27-CB89-496B-B5A3-D5904DA90FFD}"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661940708"/>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0A8B27-CB89-496B-B5A3-D5904DA90FFD}"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29B700-E3EA-4EF7-A913-EC6703A7C82F}" type="slidenum">
              <a:rPr lang="en-GB" smtClean="0"/>
              <a:t>‹#›</a:t>
            </a:fld>
            <a:endParaRPr lang="en-GB"/>
          </a:p>
        </p:txBody>
      </p:sp>
    </p:spTree>
    <p:extLst>
      <p:ext uri="{BB962C8B-B14F-4D97-AF65-F5344CB8AC3E}">
        <p14:creationId xmlns:p14="http://schemas.microsoft.com/office/powerpoint/2010/main" val="2698595491"/>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0A8B27-CB89-496B-B5A3-D5904DA90FFD}" type="datetimeFigureOut">
              <a:rPr lang="en-GB" smtClean="0"/>
              <a:t>16/07/2024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29B700-E3EA-4EF7-A913-EC6703A7C82F}" type="slidenum">
              <a:rPr lang="en-GB" smtClean="0"/>
              <a:t>‹#›</a:t>
            </a:fld>
            <a:endParaRPr lang="en-GB"/>
          </a:p>
        </p:txBody>
      </p:sp>
    </p:spTree>
    <p:extLst>
      <p:ext uri="{BB962C8B-B14F-4D97-AF65-F5344CB8AC3E}">
        <p14:creationId xmlns:p14="http://schemas.microsoft.com/office/powerpoint/2010/main" val="4102798799"/>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uk/url?sa=i&amp;url=https://www.bbcgoodfood.com/review/best-kids-lunchboxes&amp;psig=AOvVaw0h7BJOjbr2ZJFCH8m9VWR_&amp;ust=1597830605011000&amp;source=images&amp;cd=vfe&amp;ved=0CAIQjRxqFwoTCIi5xoC9pOsCFQAAAAAdAAAAABAM" TargetMode="External"/><Relationship Id="rId2" Type="http://schemas.openxmlformats.org/officeDocument/2006/relationships/image" Target="../media/image20.jp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nspcc.org.uk/keeping-children-safe/online-safety/" TargetMode="External"/><Relationship Id="rId2" Type="http://schemas.openxmlformats.org/officeDocument/2006/relationships/hyperlink" Target="https://www.thinkuknow.co.uk/" TargetMode="External"/><Relationship Id="rId1" Type="http://schemas.openxmlformats.org/officeDocument/2006/relationships/slideLayout" Target="../slideLayouts/slideLayout2.xml"/><Relationship Id="rId4" Type="http://schemas.openxmlformats.org/officeDocument/2006/relationships/image" Target="../media/image22.jp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54296" y="179869"/>
            <a:ext cx="4299666" cy="3249131"/>
          </a:xfrm>
        </p:spPr>
        <p:txBody>
          <a:bodyPr>
            <a:normAutofit fontScale="90000"/>
          </a:bodyPr>
          <a:lstStyle/>
          <a:p>
            <a:pPr algn="ctr">
              <a:lnSpc>
                <a:spcPct val="90000"/>
              </a:lnSpc>
            </a:pPr>
            <a:r>
              <a:rPr lang="en-US" b="1" dirty="0">
                <a:solidFill>
                  <a:schemeClr val="tx1"/>
                </a:solidFill>
                <a:latin typeface="XCCW Joined 1a" panose="03050602040000000000" pitchFamily="66" charset="0"/>
              </a:rPr>
              <a:t>Welcome to Muxton Primary School </a:t>
            </a:r>
            <a:endParaRPr lang="en-GB" b="1" dirty="0">
              <a:solidFill>
                <a:schemeClr val="tx1"/>
              </a:solidFill>
              <a:latin typeface="XCCW Joined 1a" panose="03050602040000000000" pitchFamily="66" charset="0"/>
            </a:endParaRPr>
          </a:p>
        </p:txBody>
      </p:sp>
      <p:sp>
        <p:nvSpPr>
          <p:cNvPr id="3" name="Subtitle 2"/>
          <p:cNvSpPr>
            <a:spLocks noGrp="1"/>
          </p:cNvSpPr>
          <p:nvPr>
            <p:ph type="subTitle" idx="1"/>
          </p:nvPr>
        </p:nvSpPr>
        <p:spPr>
          <a:xfrm>
            <a:off x="4974336" y="4514446"/>
            <a:ext cx="4299666" cy="871042"/>
          </a:xfrm>
        </p:spPr>
        <p:txBody>
          <a:bodyPr>
            <a:noAutofit/>
          </a:bodyPr>
          <a:lstStyle/>
          <a:p>
            <a:pPr algn="ctr"/>
            <a:r>
              <a:rPr lang="en-US" sz="4000" b="1" dirty="0">
                <a:solidFill>
                  <a:schemeClr val="tx1"/>
                </a:solidFill>
                <a:latin typeface="XCCW Joined 1a" panose="03050602040000000000" pitchFamily="66" charset="0"/>
              </a:rPr>
              <a:t>Year 5</a:t>
            </a:r>
          </a:p>
          <a:p>
            <a:pPr algn="ctr"/>
            <a:r>
              <a:rPr lang="en-US" sz="4000" b="1" dirty="0">
                <a:solidFill>
                  <a:schemeClr val="tx1"/>
                </a:solidFill>
                <a:latin typeface="XCCW Joined 1a" panose="03050602040000000000" pitchFamily="66" charset="0"/>
              </a:rPr>
              <a:t>2024/2025</a:t>
            </a:r>
            <a:endParaRPr lang="en-GB" sz="4000" b="1" dirty="0">
              <a:solidFill>
                <a:schemeClr val="tx1"/>
              </a:solidFill>
              <a:latin typeface="XCCW Joined 1a" panose="03050602040000000000" pitchFamily="66" charset="0"/>
            </a:endParaRPr>
          </a:p>
        </p:txBody>
      </p:sp>
      <p:pic>
        <p:nvPicPr>
          <p:cNvPr id="7" name="Graphic 6" descr="Books">
            <a:extLst>
              <a:ext uri="{FF2B5EF4-FFF2-40B4-BE49-F238E27FC236}">
                <a16:creationId xmlns:a16="http://schemas.microsoft.com/office/drawing/2014/main" id="{BF2E99CF-0AF8-4E43-8106-3DED0DD2DB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4049428984"/>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700"/>
                                        <p:tgtEl>
                                          <p:spTgt spid="7"/>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par>
                                <p:cTn id="11" presetID="10" presetClass="entr" presetSubtype="0" fill="hold" grpId="0" nodeType="withEffect">
                                  <p:stCondLst>
                                    <p:cond delay="1000"/>
                                  </p:stCondLst>
                                  <p:iterate type="lt">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400"/>
                                        <p:tgtEl>
                                          <p:spTgt spid="2"/>
                                        </p:tgtEl>
                                      </p:cBhvr>
                                    </p:animEffect>
                                  </p:childTnLst>
                                </p:cTn>
                              </p:par>
                              <p:par>
                                <p:cTn id="14" presetID="10" presetClass="entr" presetSubtype="0" fill="hold" grpId="0" nodeType="withEffect">
                                  <p:stCondLst>
                                    <p:cond delay="100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84997"/>
          </a:xfrm>
        </p:spPr>
        <p:txBody>
          <a:bodyPr>
            <a:normAutofit fontScale="90000"/>
          </a:bodyPr>
          <a:lstStyle/>
          <a:p>
            <a:pPr algn="ctr"/>
            <a:r>
              <a:rPr lang="en-US" sz="6600" b="1" dirty="0">
                <a:solidFill>
                  <a:schemeClr val="tx1"/>
                </a:solidFill>
                <a:latin typeface="XCCW Joined 1a" panose="03050602040000000000" pitchFamily="66" charset="0"/>
              </a:rPr>
              <a:t>Writing</a:t>
            </a:r>
            <a:endParaRPr lang="en-GB" sz="6600"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342900" y="1976362"/>
            <a:ext cx="10812780" cy="4023360"/>
          </a:xfrm>
        </p:spPr>
        <p:txBody>
          <a:bodyPr>
            <a:normAutofit fontScale="85000" lnSpcReduction="10000"/>
          </a:bodyPr>
          <a:lstStyle/>
          <a:p>
            <a:pPr>
              <a:lnSpc>
                <a:spcPct val="110000"/>
              </a:lnSpc>
            </a:pPr>
            <a:r>
              <a:rPr lang="en-GB" sz="2800" dirty="0">
                <a:solidFill>
                  <a:schemeClr val="tx1"/>
                </a:solidFill>
                <a:latin typeface="XCCW Joined 1a" panose="03050602040000000000" pitchFamily="66" charset="0"/>
              </a:rPr>
              <a:t>Children will be expected to write frequently, building their stamina as the year progresses.</a:t>
            </a:r>
          </a:p>
          <a:p>
            <a:pPr>
              <a:lnSpc>
                <a:spcPct val="110000"/>
              </a:lnSpc>
            </a:pPr>
            <a:r>
              <a:rPr lang="en-GB" sz="2800" dirty="0">
                <a:solidFill>
                  <a:schemeClr val="tx1"/>
                </a:solidFill>
                <a:latin typeface="XCCW Joined 1a" panose="03050602040000000000" pitchFamily="66" charset="0"/>
              </a:rPr>
              <a:t>Throughout the year, they will write in a variety of genres, including a range of fiction and non-fiction.   </a:t>
            </a:r>
          </a:p>
          <a:p>
            <a:pPr>
              <a:lnSpc>
                <a:spcPct val="110000"/>
              </a:lnSpc>
            </a:pPr>
            <a:r>
              <a:rPr lang="en-GB" sz="2800" dirty="0">
                <a:solidFill>
                  <a:schemeClr val="tx1"/>
                </a:solidFill>
                <a:latin typeface="XCCW Joined 1a" panose="03050602040000000000" pitchFamily="66" charset="0"/>
              </a:rPr>
              <a:t>There will be a strong emphasis on vocabulary throughout the year. Children will be encouraged to use these words in their writing.</a:t>
            </a:r>
          </a:p>
          <a:p>
            <a:pPr>
              <a:lnSpc>
                <a:spcPct val="110000"/>
              </a:lnSpc>
            </a:pPr>
            <a:r>
              <a:rPr lang="en-GB" sz="2800" dirty="0">
                <a:solidFill>
                  <a:schemeClr val="tx1"/>
                </a:solidFill>
                <a:latin typeface="XCCW Joined 1a" panose="03050602040000000000" pitchFamily="66" charset="0"/>
              </a:rPr>
              <a:t>Children will continue to build upon their knowledge of grammar throughout the year. </a:t>
            </a:r>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891" y="286603"/>
            <a:ext cx="1413164" cy="1413164"/>
          </a:xfrm>
          <a:prstGeom prst="rect">
            <a:avLst/>
          </a:prstGeom>
        </p:spPr>
      </p:pic>
    </p:spTree>
    <p:extLst>
      <p:ext uri="{BB962C8B-B14F-4D97-AF65-F5344CB8AC3E}">
        <p14:creationId xmlns:p14="http://schemas.microsoft.com/office/powerpoint/2010/main" val="551576496"/>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chemeClr val="tx1"/>
                </a:solidFill>
                <a:latin typeface="XCCW Joined 1a" panose="03050602040000000000" pitchFamily="66" charset="0"/>
              </a:rPr>
              <a:t>Mathematics </a:t>
            </a:r>
            <a:endParaRPr lang="en-GB" sz="66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317500" y="2158160"/>
            <a:ext cx="10652443" cy="3526366"/>
          </a:xfrm>
        </p:spPr>
        <p:txBody>
          <a:bodyPr>
            <a:normAutofit fontScale="85000" lnSpcReduction="10000"/>
          </a:bodyPr>
          <a:lstStyle/>
          <a:p>
            <a:pPr>
              <a:lnSpc>
                <a:spcPct val="120000"/>
              </a:lnSpc>
            </a:pPr>
            <a:r>
              <a:rPr lang="en-GB" sz="2800" dirty="0">
                <a:solidFill>
                  <a:schemeClr val="tx1"/>
                </a:solidFill>
                <a:latin typeface="XCCW Joined 1a" panose="03050602040000000000" pitchFamily="66" charset="0"/>
              </a:rPr>
              <a:t>There will be an emphasis on retrieval practice every day. </a:t>
            </a:r>
          </a:p>
          <a:p>
            <a:pPr>
              <a:lnSpc>
                <a:spcPct val="120000"/>
              </a:lnSpc>
            </a:pPr>
            <a:r>
              <a:rPr lang="en-GB" sz="2800" dirty="0">
                <a:solidFill>
                  <a:schemeClr val="tx1"/>
                </a:solidFill>
                <a:latin typeface="XCCW Joined 1a" panose="03050602040000000000" pitchFamily="66" charset="0"/>
              </a:rPr>
              <a:t>Children will revisit previously learnt concepts, as well as new learning content.</a:t>
            </a:r>
          </a:p>
          <a:p>
            <a:pPr>
              <a:lnSpc>
                <a:spcPct val="120000"/>
              </a:lnSpc>
            </a:pPr>
            <a:r>
              <a:rPr lang="en-GB" sz="2800" dirty="0">
                <a:solidFill>
                  <a:schemeClr val="tx1"/>
                </a:solidFill>
                <a:latin typeface="XCCW Joined 1a" panose="03050602040000000000" pitchFamily="66" charset="0"/>
              </a:rPr>
              <a:t>We will be using a variety of resources. </a:t>
            </a:r>
          </a:p>
          <a:p>
            <a:pPr>
              <a:lnSpc>
                <a:spcPct val="120000"/>
              </a:lnSpc>
            </a:pPr>
            <a:r>
              <a:rPr lang="en-GB" sz="2800" dirty="0">
                <a:solidFill>
                  <a:schemeClr val="tx1"/>
                </a:solidFill>
                <a:latin typeface="XCCW Joined 1a" panose="03050602040000000000" pitchFamily="66" charset="0"/>
              </a:rPr>
              <a:t>We will be carrying out fortnightly arithmetic tests.</a:t>
            </a:r>
          </a:p>
          <a:p>
            <a:pPr>
              <a:lnSpc>
                <a:spcPct val="120000"/>
              </a:lnSpc>
            </a:pPr>
            <a:r>
              <a:rPr lang="en-GB" sz="2800" dirty="0">
                <a:solidFill>
                  <a:schemeClr val="tx1"/>
                </a:solidFill>
                <a:latin typeface="XCCW Joined 1a" panose="03050602040000000000" pitchFamily="66" charset="0"/>
              </a:rPr>
              <a:t>Pupils need to practice their times tables weekly.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0525" y="178229"/>
            <a:ext cx="4215155" cy="1397828"/>
          </a:xfrm>
          <a:prstGeom prst="rect">
            <a:avLst/>
          </a:prstGeom>
        </p:spPr>
      </p:pic>
    </p:spTree>
    <p:extLst>
      <p:ext uri="{BB962C8B-B14F-4D97-AF65-F5344CB8AC3E}">
        <p14:creationId xmlns:p14="http://schemas.microsoft.com/office/powerpoint/2010/main" val="625834972"/>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tx1"/>
                </a:solidFill>
                <a:latin typeface="XCCW Joined 1a" panose="03050602040000000000" pitchFamily="66" charset="0"/>
              </a:rPr>
              <a:t>Our Wider Curriculum </a:t>
            </a:r>
            <a:endParaRPr lang="en-GB" sz="48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265493" y="1637694"/>
            <a:ext cx="10058400" cy="4023360"/>
          </a:xfrm>
        </p:spPr>
        <p:txBody>
          <a:bodyPr>
            <a:normAutofit fontScale="92500" lnSpcReduction="10000"/>
          </a:bodyPr>
          <a:lstStyle/>
          <a:p>
            <a:pPr marL="0" indent="0" fontAlgn="t">
              <a:lnSpc>
                <a:spcPct val="110000"/>
              </a:lnSpc>
              <a:buNone/>
            </a:pPr>
            <a:r>
              <a:rPr lang="en-GB" b="0" i="0" dirty="0">
                <a:solidFill>
                  <a:schemeClr val="tx1"/>
                </a:solidFill>
                <a:effectLst/>
                <a:latin typeface="XCCW Joined 1a" panose="03050602040000000000" pitchFamily="66" charset="0"/>
              </a:rPr>
              <a:t>At Muxton, we are committed to a broad, balanced and knowledge rich curriculum which will inspire and enthuse our children. We organise our school curriculum by mapping objectives through each stage of learning. In this way we ensure that ‘knowledge builds on knowledge’, helping children to know more and remember more. </a:t>
            </a:r>
          </a:p>
          <a:p>
            <a:pPr marL="0" indent="0" fontAlgn="t">
              <a:lnSpc>
                <a:spcPct val="110000"/>
              </a:lnSpc>
              <a:buNone/>
            </a:pPr>
            <a:r>
              <a:rPr lang="en-GB" b="0" i="0" dirty="0">
                <a:solidFill>
                  <a:schemeClr val="tx1"/>
                </a:solidFill>
                <a:effectLst/>
                <a:latin typeface="XCCW Joined 1a" panose="03050602040000000000" pitchFamily="66" charset="0"/>
              </a:rPr>
              <a:t>Objectives are categorised using subject specific headings in order to outline the substantive and disciplinary knowledge that children need to know. We are of the firm belief that by identifying the key knowledge that children require, we prepare them for a progressive, ambitious curriculum and successful transition through to Secondary School.</a:t>
            </a:r>
          </a:p>
          <a:p>
            <a:pPr marL="0" indent="0" fontAlgn="t">
              <a:lnSpc>
                <a:spcPct val="110000"/>
              </a:lnSpc>
              <a:buNone/>
            </a:pPr>
            <a:r>
              <a:rPr lang="en-US" dirty="0">
                <a:solidFill>
                  <a:schemeClr val="tx1"/>
                </a:solidFill>
                <a:latin typeface="XCCW Joined 1a" panose="03050602040000000000" pitchFamily="66" charset="0"/>
              </a:rPr>
              <a:t>Each area will be supported by the use of knowledge organisers.</a:t>
            </a:r>
          </a:p>
          <a:p>
            <a:pPr marL="0" indent="0" fontAlgn="t">
              <a:lnSpc>
                <a:spcPct val="110000"/>
              </a:lnSpc>
              <a:buNone/>
            </a:pPr>
            <a:r>
              <a:rPr lang="en-US" dirty="0">
                <a:solidFill>
                  <a:schemeClr val="tx1"/>
                </a:solidFill>
                <a:latin typeface="XCCW Joined 1a" panose="03050602040000000000" pitchFamily="66" charset="0"/>
              </a:rPr>
              <a:t>Regular mini quizzes will be built into lessons to challenge children to recall their learning.</a:t>
            </a:r>
          </a:p>
          <a:p>
            <a:pPr marL="0" indent="0" fontAlgn="t">
              <a:buNone/>
            </a:pPr>
            <a:endParaRPr lang="en-US" dirty="0">
              <a:solidFill>
                <a:schemeClr val="tx1"/>
              </a:solidFill>
              <a:latin typeface="XCCW Joined 1a" panose="03050602040000000000" pitchFamily="66" charset="0"/>
            </a:endParaRPr>
          </a:p>
          <a:p>
            <a:pPr fontAlgn="t">
              <a:buFont typeface="Arial" panose="020B0604020202020204" pitchFamily="34" charset="0"/>
              <a:buChar char="•"/>
            </a:pPr>
            <a:endParaRPr lang="en-GB" dirty="0">
              <a:solidFill>
                <a:srgbClr val="0070C0"/>
              </a:solidFill>
            </a:endParaRPr>
          </a:p>
        </p:txBody>
      </p:sp>
      <p:pic>
        <p:nvPicPr>
          <p:cNvPr id="4" name="Picture 3" descr="File:Science-symbol-2.svg - Wikimedia Common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4968" y="5432361"/>
            <a:ext cx="872644" cy="872644"/>
          </a:xfrm>
          <a:prstGeom prst="rect">
            <a:avLst/>
          </a:prstGeom>
        </p:spPr>
      </p:pic>
      <p:pic>
        <p:nvPicPr>
          <p:cNvPr id="5" name="Picture 4" descr="Brush Paint Artist · Free vector graphic on Pixaba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79437" y="5525556"/>
            <a:ext cx="1153133" cy="687075"/>
          </a:xfrm>
          <a:prstGeom prst="rect">
            <a:avLst/>
          </a:prstGeom>
        </p:spPr>
      </p:pic>
      <p:pic>
        <p:nvPicPr>
          <p:cNvPr id="7" name="Picture 6" descr="June | 2013 | Wary Wonderlust"/>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3177" y="5253776"/>
            <a:ext cx="1001486" cy="1051229"/>
          </a:xfrm>
          <a:prstGeom prst="rect">
            <a:avLst/>
          </a:prstGeom>
        </p:spPr>
      </p:pic>
      <p:pic>
        <p:nvPicPr>
          <p:cNvPr id="10" name="Picture 9" descr="List of police forces of the United Kingdom - Wikipedia"/>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17714" y="1933303"/>
            <a:ext cx="891452" cy="1319348"/>
          </a:xfrm>
          <a:prstGeom prst="rect">
            <a:avLst/>
          </a:prstGeom>
        </p:spPr>
      </p:pic>
      <p:pic>
        <p:nvPicPr>
          <p:cNvPr id="11" name="Picture 10" descr="List of symbols - Wikipedia"/>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32570" y="260477"/>
            <a:ext cx="1425639" cy="1425639"/>
          </a:xfrm>
          <a:prstGeom prst="rect">
            <a:avLst/>
          </a:prstGeom>
        </p:spPr>
      </p:pic>
      <p:pic>
        <p:nvPicPr>
          <p:cNvPr id="12" name="Picture 11" descr="File:Oxygen15.04.1-computer-laptop.svg - Wikimedia Commons"/>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8402346" y="30635"/>
            <a:ext cx="1354182" cy="1354182"/>
          </a:xfrm>
          <a:prstGeom prst="rect">
            <a:avLst/>
          </a:prstGeom>
        </p:spPr>
      </p:pic>
      <p:pic>
        <p:nvPicPr>
          <p:cNvPr id="13" name="Picture 12" descr="Free vector graphic: Note, Music, Quaver - Free Image on ..."/>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189150" y="3735138"/>
            <a:ext cx="548579" cy="1023257"/>
          </a:xfrm>
          <a:prstGeom prst="rect">
            <a:avLst/>
          </a:prstGeom>
        </p:spPr>
      </p:pic>
    </p:spTree>
    <p:extLst>
      <p:ext uri="{BB962C8B-B14F-4D97-AF65-F5344CB8AC3E}">
        <p14:creationId xmlns:p14="http://schemas.microsoft.com/office/powerpoint/2010/main" val="1501526025"/>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chemeClr val="tx1"/>
                </a:solidFill>
                <a:latin typeface="XCCW Joined 1a" panose="03050602040000000000" pitchFamily="66" charset="0"/>
              </a:rPr>
              <a:t>Homework </a:t>
            </a:r>
            <a:endParaRPr lang="en-GB" sz="66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537634" y="1930400"/>
            <a:ext cx="8596668" cy="3880773"/>
          </a:xfrm>
        </p:spPr>
        <p:txBody>
          <a:bodyPr>
            <a:normAutofit fontScale="70000" lnSpcReduction="20000"/>
          </a:bodyPr>
          <a:lstStyle/>
          <a:p>
            <a:pPr>
              <a:lnSpc>
                <a:spcPct val="120000"/>
              </a:lnSpc>
            </a:pPr>
            <a:r>
              <a:rPr lang="en-GB" sz="2400" dirty="0">
                <a:solidFill>
                  <a:schemeClr val="tx1"/>
                </a:solidFill>
                <a:latin typeface="XCCW Joined 1a" panose="03050602040000000000" pitchFamily="66" charset="0"/>
              </a:rPr>
              <a:t>Spelling: Lists will be put in their Home School Links books and on the website every Monday. These will be tested on a Friday</a:t>
            </a:r>
          </a:p>
          <a:p>
            <a:pPr>
              <a:lnSpc>
                <a:spcPct val="120000"/>
              </a:lnSpc>
            </a:pPr>
            <a:r>
              <a:rPr lang="en-GB" sz="2400" dirty="0">
                <a:solidFill>
                  <a:schemeClr val="tx1"/>
                </a:solidFill>
                <a:latin typeface="XCCW Joined 1a" panose="03050602040000000000" pitchFamily="66" charset="0"/>
              </a:rPr>
              <a:t>Children are expected to read at home four times a week and record this in their reading diaries (these will be checked weekly). Ideally, two of these reads should be on Bug Club.</a:t>
            </a:r>
          </a:p>
          <a:p>
            <a:pPr>
              <a:lnSpc>
                <a:spcPct val="120000"/>
              </a:lnSpc>
            </a:pPr>
            <a:r>
              <a:rPr lang="en-GB" sz="2400" dirty="0">
                <a:solidFill>
                  <a:schemeClr val="tx1"/>
                </a:solidFill>
                <a:latin typeface="XCCW Joined 1a" panose="03050602040000000000" pitchFamily="66" charset="0"/>
              </a:rPr>
              <a:t>Children need to practise the named times tables each week. These will be tested on a Friday.</a:t>
            </a:r>
          </a:p>
          <a:p>
            <a:pPr>
              <a:lnSpc>
                <a:spcPct val="120000"/>
              </a:lnSpc>
            </a:pPr>
            <a:r>
              <a:rPr lang="en-GB" sz="2400" dirty="0">
                <a:solidFill>
                  <a:schemeClr val="tx1"/>
                </a:solidFill>
                <a:latin typeface="XCCW Joined 1a" panose="03050602040000000000" pitchFamily="66" charset="0"/>
              </a:rPr>
              <a:t>Homework is set on a Friday and needs to be handed in by Wednesday the following week. (Homework is also published on the website)</a:t>
            </a:r>
          </a:p>
        </p:txBody>
      </p:sp>
    </p:spTree>
    <p:extLst>
      <p:ext uri="{BB962C8B-B14F-4D97-AF65-F5344CB8AC3E}">
        <p14:creationId xmlns:p14="http://schemas.microsoft.com/office/powerpoint/2010/main" val="3854128415"/>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177800"/>
            <a:ext cx="9558866" cy="965200"/>
          </a:xfrm>
        </p:spPr>
        <p:txBody>
          <a:bodyPr>
            <a:normAutofit fontScale="90000"/>
          </a:bodyPr>
          <a:lstStyle/>
          <a:p>
            <a:r>
              <a:rPr lang="en-US" sz="5300" b="1" dirty="0">
                <a:solidFill>
                  <a:schemeClr val="tx1"/>
                </a:solidFill>
                <a:latin typeface="XCCW Joined 1a" panose="03050602040000000000" pitchFamily="66" charset="0"/>
              </a:rPr>
              <a:t>How Parents Can Help</a:t>
            </a:r>
            <a:r>
              <a:rPr lang="en-US" sz="6600" b="1" dirty="0">
                <a:solidFill>
                  <a:srgbClr val="0000FF"/>
                </a:solidFill>
              </a:rPr>
              <a:t> </a:t>
            </a:r>
            <a:endParaRPr lang="en-GB" sz="6600" b="1" dirty="0">
              <a:solidFill>
                <a:srgbClr val="0000FF"/>
              </a:solidFill>
            </a:endParaRPr>
          </a:p>
        </p:txBody>
      </p:sp>
      <p:sp>
        <p:nvSpPr>
          <p:cNvPr id="3" name="Content Placeholder 2"/>
          <p:cNvSpPr>
            <a:spLocks noGrp="1"/>
          </p:cNvSpPr>
          <p:nvPr>
            <p:ph idx="1"/>
          </p:nvPr>
        </p:nvSpPr>
        <p:spPr>
          <a:xfrm>
            <a:off x="0" y="1248833"/>
            <a:ext cx="11469189" cy="4620381"/>
          </a:xfrm>
        </p:spPr>
        <p:txBody>
          <a:bodyPr>
            <a:normAutofit fontScale="62500" lnSpcReduction="20000"/>
          </a:bodyPr>
          <a:lstStyle/>
          <a:p>
            <a:pPr lvl="1">
              <a:lnSpc>
                <a:spcPct val="120000"/>
              </a:lnSpc>
              <a:buFont typeface="Wingdings" panose="05000000000000000000" pitchFamily="2" charset="2"/>
              <a:buChar char="Ø"/>
            </a:pPr>
            <a:r>
              <a:rPr lang="en-US" sz="3200" dirty="0">
                <a:solidFill>
                  <a:schemeClr val="tx1"/>
                </a:solidFill>
                <a:latin typeface="XCCW Joined 1a" panose="03050602040000000000" pitchFamily="66" charset="0"/>
              </a:rPr>
              <a:t>Ensure that your child is in school on time ready to start their day</a:t>
            </a:r>
          </a:p>
          <a:p>
            <a:pPr lvl="1">
              <a:lnSpc>
                <a:spcPct val="120000"/>
              </a:lnSpc>
              <a:buFont typeface="Wingdings" panose="05000000000000000000" pitchFamily="2" charset="2"/>
              <a:buChar char="Ø"/>
            </a:pPr>
            <a:r>
              <a:rPr lang="en-US" sz="3200" dirty="0">
                <a:solidFill>
                  <a:schemeClr val="tx1"/>
                </a:solidFill>
                <a:latin typeface="XCCW Joined 1a" panose="03050602040000000000" pitchFamily="66" charset="0"/>
              </a:rPr>
              <a:t>Encourage your child and listen to them about their school day</a:t>
            </a:r>
          </a:p>
          <a:p>
            <a:pPr lvl="1">
              <a:lnSpc>
                <a:spcPct val="120000"/>
              </a:lnSpc>
              <a:buFont typeface="Wingdings" panose="05000000000000000000" pitchFamily="2" charset="2"/>
              <a:buChar char="Ø"/>
            </a:pPr>
            <a:r>
              <a:rPr lang="en-US" sz="3200" dirty="0">
                <a:solidFill>
                  <a:schemeClr val="tx1"/>
                </a:solidFill>
                <a:latin typeface="XCCW Joined 1a" panose="03050602040000000000" pitchFamily="66" charset="0"/>
              </a:rPr>
              <a:t>Ensure they are in their correct uniform and it is labelled clearly with their name</a:t>
            </a:r>
          </a:p>
          <a:p>
            <a:pPr lvl="1">
              <a:lnSpc>
                <a:spcPct val="120000"/>
              </a:lnSpc>
              <a:buFont typeface="Wingdings" panose="05000000000000000000" pitchFamily="2" charset="2"/>
              <a:buChar char="Ø"/>
            </a:pPr>
            <a:r>
              <a:rPr lang="en-US" sz="3200" dirty="0">
                <a:solidFill>
                  <a:schemeClr val="tx1"/>
                </a:solidFill>
                <a:latin typeface="XCCW Joined 1a" panose="03050602040000000000" pitchFamily="66" charset="0"/>
              </a:rPr>
              <a:t>Provide a time and space for your child to do any homework that they might have</a:t>
            </a:r>
          </a:p>
          <a:p>
            <a:pPr lvl="1">
              <a:lnSpc>
                <a:spcPct val="120000"/>
              </a:lnSpc>
              <a:buFont typeface="Wingdings" panose="05000000000000000000" pitchFamily="2" charset="2"/>
              <a:buChar char="Ø"/>
            </a:pPr>
            <a:r>
              <a:rPr lang="en-US" sz="3200" dirty="0">
                <a:solidFill>
                  <a:schemeClr val="tx1"/>
                </a:solidFill>
                <a:latin typeface="XCCW Joined 1a" panose="03050602040000000000" pitchFamily="66" charset="0"/>
              </a:rPr>
              <a:t>Help them with learning their Spellings &amp; Times Tables</a:t>
            </a:r>
          </a:p>
          <a:p>
            <a:pPr lvl="1">
              <a:lnSpc>
                <a:spcPct val="120000"/>
              </a:lnSpc>
              <a:buFont typeface="Wingdings" panose="05000000000000000000" pitchFamily="2" charset="2"/>
              <a:buChar char="Ø"/>
            </a:pPr>
            <a:r>
              <a:rPr lang="en-US" sz="3200" dirty="0">
                <a:solidFill>
                  <a:schemeClr val="tx1"/>
                </a:solidFill>
                <a:latin typeface="XCCW Joined 1a" panose="03050602040000000000" pitchFamily="66" charset="0"/>
              </a:rPr>
              <a:t>Ensure they are reading regularly and listen to them read. Discuss their reading with them</a:t>
            </a:r>
          </a:p>
          <a:p>
            <a:pPr lvl="1">
              <a:lnSpc>
                <a:spcPct val="120000"/>
              </a:lnSpc>
              <a:buFont typeface="Wingdings" panose="05000000000000000000" pitchFamily="2" charset="2"/>
              <a:buChar char="Ø"/>
            </a:pPr>
            <a:r>
              <a:rPr lang="en-US" sz="3200" dirty="0">
                <a:solidFill>
                  <a:schemeClr val="tx1"/>
                </a:solidFill>
                <a:latin typeface="XCCW Joined 1a" panose="03050602040000000000" pitchFamily="66" charset="0"/>
              </a:rPr>
              <a:t>Speak to the school about any issues or concerns in the first instance – we will be able to help.</a:t>
            </a:r>
          </a:p>
          <a:p>
            <a:pPr lvl="1">
              <a:lnSpc>
                <a:spcPct val="120000"/>
              </a:lnSpc>
              <a:buFont typeface="Wingdings" panose="05000000000000000000" pitchFamily="2" charset="2"/>
              <a:buChar char="Ø"/>
            </a:pPr>
            <a:endParaRPr lang="en-US" sz="2400" dirty="0">
              <a:solidFill>
                <a:schemeClr val="tx1"/>
              </a:solidFill>
              <a:latin typeface="XCCW Joined 1a" panose="03050602040000000000" pitchFamily="66" charset="0"/>
            </a:endParaRPr>
          </a:p>
          <a:p>
            <a:pPr lvl="1">
              <a:buFont typeface="Wingdings" panose="05000000000000000000" pitchFamily="2" charset="2"/>
              <a:buChar char="§"/>
            </a:pPr>
            <a:endParaRPr lang="en-GB" sz="2400" dirty="0">
              <a:solidFill>
                <a:srgbClr val="0000FF"/>
              </a:solidFill>
            </a:endParaRPr>
          </a:p>
        </p:txBody>
      </p:sp>
    </p:spTree>
    <p:extLst>
      <p:ext uri="{BB962C8B-B14F-4D97-AF65-F5344CB8AC3E}">
        <p14:creationId xmlns:p14="http://schemas.microsoft.com/office/powerpoint/2010/main" val="3262531159"/>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04" y="294322"/>
            <a:ext cx="8596668" cy="1320800"/>
          </a:xfrm>
        </p:spPr>
        <p:txBody>
          <a:bodyPr>
            <a:normAutofit fontScale="90000"/>
          </a:bodyPr>
          <a:lstStyle/>
          <a:p>
            <a:r>
              <a:rPr lang="en-US" sz="6600" b="1" dirty="0">
                <a:solidFill>
                  <a:schemeClr val="tx1"/>
                </a:solidFill>
                <a:latin typeface="XCCW Joined 1a" panose="03050602040000000000" pitchFamily="66" charset="0"/>
              </a:rPr>
              <a:t>Equipment Needed </a:t>
            </a:r>
            <a:endParaRPr lang="en-GB" sz="6600" b="1" dirty="0">
              <a:solidFill>
                <a:schemeClr val="tx1"/>
              </a:solidFill>
              <a:latin typeface="XCCW Joined 1a" panose="03050602040000000000" pitchFamily="66" charset="0"/>
            </a:endParaRPr>
          </a:p>
        </p:txBody>
      </p:sp>
      <p:sp>
        <p:nvSpPr>
          <p:cNvPr id="5" name="Content Placeholder 4"/>
          <p:cNvSpPr>
            <a:spLocks noGrp="1"/>
          </p:cNvSpPr>
          <p:nvPr>
            <p:ph idx="1"/>
          </p:nvPr>
        </p:nvSpPr>
        <p:spPr>
          <a:xfrm>
            <a:off x="141204" y="1630044"/>
            <a:ext cx="8596668" cy="4933634"/>
          </a:xfrm>
        </p:spPr>
        <p:txBody>
          <a:bodyPr>
            <a:normAutofit fontScale="85000" lnSpcReduction="20000"/>
          </a:bodyPr>
          <a:lstStyle/>
          <a:p>
            <a:pPr>
              <a:buFont typeface="Wingdings" panose="05000000000000000000" pitchFamily="2" charset="2"/>
              <a:buChar char="Ø"/>
            </a:pPr>
            <a:r>
              <a:rPr lang="en-US" sz="4000" dirty="0">
                <a:solidFill>
                  <a:schemeClr val="tx1"/>
                </a:solidFill>
                <a:latin typeface="XCCW Joined 1a" panose="03050602040000000000" pitchFamily="66" charset="0"/>
              </a:rPr>
              <a:t>Please ensure that your child comes in with a named water bottle.</a:t>
            </a:r>
          </a:p>
          <a:p>
            <a:pPr>
              <a:buFont typeface="Wingdings" panose="05000000000000000000" pitchFamily="2" charset="2"/>
              <a:buChar char="Ø"/>
            </a:pPr>
            <a:r>
              <a:rPr lang="en-US" sz="4000" dirty="0">
                <a:solidFill>
                  <a:schemeClr val="tx1"/>
                </a:solidFill>
                <a:latin typeface="XCCW Joined 1a" panose="03050602040000000000" pitchFamily="66" charset="0"/>
              </a:rPr>
              <a:t>If they are a having a packed lunch please ensure their lunch box is clearly named. </a:t>
            </a:r>
          </a:p>
          <a:p>
            <a:pPr>
              <a:buFont typeface="Wingdings" panose="05000000000000000000" pitchFamily="2" charset="2"/>
              <a:buChar char="Ø"/>
            </a:pPr>
            <a:r>
              <a:rPr lang="en-US" sz="4000" dirty="0">
                <a:solidFill>
                  <a:schemeClr val="tx1"/>
                </a:solidFill>
                <a:latin typeface="XCCW Joined 1a" panose="03050602040000000000" pitchFamily="66" charset="0"/>
              </a:rPr>
              <a:t>Children are allowed to bring in a pencil case with basic stationary</a:t>
            </a:r>
          </a:p>
          <a:p>
            <a:pPr>
              <a:buFont typeface="Wingdings" panose="05000000000000000000" pitchFamily="2" charset="2"/>
              <a:buChar char="Ø"/>
            </a:pPr>
            <a:r>
              <a:rPr lang="en-US" sz="4000" dirty="0">
                <a:solidFill>
                  <a:schemeClr val="tx1"/>
                </a:solidFill>
                <a:latin typeface="XCCW Joined 1a" panose="03050602040000000000" pitchFamily="66" charset="0"/>
              </a:rPr>
              <a:t>Do not bring in anything else</a:t>
            </a:r>
            <a:endParaRPr lang="en-GB" dirty="0">
              <a:solidFill>
                <a:schemeClr val="tx1"/>
              </a:solidFill>
              <a:latin typeface="XCCW Joined 1a" panose="03050602040000000000" pitchFamily="66"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6617" y="4162895"/>
            <a:ext cx="3011805" cy="2132823"/>
          </a:xfrm>
          <a:prstGeom prst="rect">
            <a:avLst/>
          </a:prstGeom>
        </p:spPr>
      </p:pic>
      <p:pic>
        <p:nvPicPr>
          <p:cNvPr id="1028" name="Picture 4" descr="Best kids' lunch box and lunch bags 2020 | BBC Good FOo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772" y="172084"/>
            <a:ext cx="3130550" cy="156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362800"/>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34" y="228600"/>
            <a:ext cx="8596668" cy="1320800"/>
          </a:xfrm>
        </p:spPr>
        <p:txBody>
          <a:bodyPr>
            <a:normAutofit/>
          </a:bodyPr>
          <a:lstStyle/>
          <a:p>
            <a:r>
              <a:rPr lang="en-US" b="1" dirty="0">
                <a:solidFill>
                  <a:schemeClr val="tx1"/>
                </a:solidFill>
                <a:latin typeface="XCCW Joined 1a" panose="03050602040000000000" pitchFamily="66" charset="0"/>
              </a:rPr>
              <a:t>What To Do If I Need to Speak To My Child’s Teacher?</a:t>
            </a:r>
            <a:endParaRPr lang="en-GB"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130266" y="1549400"/>
            <a:ext cx="11058434" cy="4672633"/>
          </a:xfrm>
        </p:spPr>
        <p:txBody>
          <a:bodyPr>
            <a:normAutofit fontScale="92500"/>
          </a:bodyPr>
          <a:lstStyle/>
          <a:p>
            <a:r>
              <a:rPr lang="en-US" sz="2800" dirty="0">
                <a:solidFill>
                  <a:schemeClr val="tx1"/>
                </a:solidFill>
                <a:latin typeface="XCCW Joined 1a" panose="03050602040000000000" pitchFamily="66" charset="0"/>
              </a:rPr>
              <a:t>At present the routine for speaking to your child’s class teacher will involve:</a:t>
            </a:r>
          </a:p>
          <a:p>
            <a:endParaRPr lang="en-US" sz="900" dirty="0">
              <a:solidFill>
                <a:schemeClr val="tx1"/>
              </a:solidFill>
              <a:latin typeface="XCCW Joined 1a" panose="03050602040000000000" pitchFamily="66" charset="0"/>
            </a:endParaRPr>
          </a:p>
          <a:p>
            <a:pPr marL="457200" indent="-457200">
              <a:buFont typeface="+mj-lt"/>
              <a:buAutoNum type="arabicPeriod"/>
            </a:pPr>
            <a:r>
              <a:rPr lang="en-US" sz="2800" dirty="0">
                <a:solidFill>
                  <a:schemeClr val="tx1"/>
                </a:solidFill>
                <a:latin typeface="XCCW Joined 1a" panose="03050602040000000000" pitchFamily="66" charset="0"/>
              </a:rPr>
              <a:t>E-mailing the Year 5 Team– so that someone can get back to you.</a:t>
            </a:r>
          </a:p>
          <a:p>
            <a:pPr marL="457200" indent="-457200">
              <a:buFont typeface="+mj-lt"/>
              <a:buAutoNum type="arabicPeriod"/>
            </a:pPr>
            <a:r>
              <a:rPr lang="en-US" sz="2800" dirty="0">
                <a:solidFill>
                  <a:schemeClr val="tx1"/>
                </a:solidFill>
                <a:latin typeface="XCCW Joined 1a" panose="03050602040000000000" pitchFamily="66" charset="0"/>
              </a:rPr>
              <a:t>Sending a note in with your child – so that someone can get back to you.</a:t>
            </a:r>
          </a:p>
          <a:p>
            <a:endParaRPr lang="en-US" sz="1000" dirty="0">
              <a:solidFill>
                <a:schemeClr val="tx1"/>
              </a:solidFill>
              <a:latin typeface="XCCW Joined 1a" panose="03050602040000000000" pitchFamily="66" charset="0"/>
            </a:endParaRPr>
          </a:p>
          <a:p>
            <a:r>
              <a:rPr lang="en-US" sz="2800" dirty="0">
                <a:solidFill>
                  <a:schemeClr val="tx1"/>
                </a:solidFill>
                <a:latin typeface="XCCW Joined 1a" panose="03050602040000000000" pitchFamily="66" charset="0"/>
              </a:rPr>
              <a:t>At the start/end of the day it will be very difficult to communicate with the teacher. We therefore ask you to communicate following the above processes</a:t>
            </a:r>
            <a:r>
              <a:rPr lang="en-US" sz="2800" dirty="0">
                <a:solidFill>
                  <a:schemeClr val="tx1"/>
                </a:solidFill>
              </a:rPr>
              <a:t>.</a:t>
            </a:r>
            <a:endParaRPr lang="en-GB" sz="2800" dirty="0">
              <a:solidFill>
                <a:schemeClr val="tx1"/>
              </a:solidFill>
            </a:endParaRPr>
          </a:p>
        </p:txBody>
      </p:sp>
    </p:spTree>
    <p:extLst>
      <p:ext uri="{BB962C8B-B14F-4D97-AF65-F5344CB8AC3E}">
        <p14:creationId xmlns:p14="http://schemas.microsoft.com/office/powerpoint/2010/main" val="1332068828"/>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883" y="0"/>
            <a:ext cx="10058400" cy="1026808"/>
          </a:xfrm>
        </p:spPr>
        <p:txBody>
          <a:bodyPr/>
          <a:lstStyle/>
          <a:p>
            <a:r>
              <a:rPr lang="en-GB" b="1" dirty="0">
                <a:solidFill>
                  <a:schemeClr val="tx1"/>
                </a:solidFill>
                <a:latin typeface="XCCW Joined 1a" panose="03050602040000000000" pitchFamily="66" charset="0"/>
              </a:rPr>
              <a:t>Information about online safety</a:t>
            </a:r>
          </a:p>
        </p:txBody>
      </p:sp>
      <p:sp>
        <p:nvSpPr>
          <p:cNvPr id="3" name="Content Placeholder 2"/>
          <p:cNvSpPr>
            <a:spLocks noGrp="1"/>
          </p:cNvSpPr>
          <p:nvPr>
            <p:ph idx="1"/>
          </p:nvPr>
        </p:nvSpPr>
        <p:spPr>
          <a:xfrm>
            <a:off x="315883" y="1026809"/>
            <a:ext cx="11671069" cy="5249300"/>
          </a:xfrm>
        </p:spPr>
        <p:txBody>
          <a:bodyPr>
            <a:normAutofit fontScale="92500" lnSpcReduction="10000"/>
          </a:bodyPr>
          <a:lstStyle/>
          <a:p>
            <a:r>
              <a:rPr lang="en-GB" dirty="0">
                <a:solidFill>
                  <a:schemeClr val="tx1"/>
                </a:solidFill>
                <a:latin typeface="XCCW Joined 1a" panose="03050602040000000000" pitchFamily="66" charset="0"/>
                <a:cs typeface="Arial" panose="020B0604020202020204" pitchFamily="34" charset="0"/>
              </a:rPr>
              <a:t>The internet is amazing. Children can play, learn, create and connect - opening up a whole world of exciting possibilities. But with the digital world changing all the time, how can you make sure your child is staying safe?</a:t>
            </a:r>
          </a:p>
          <a:p>
            <a:r>
              <a:rPr lang="en-GB" dirty="0">
                <a:solidFill>
                  <a:schemeClr val="tx1"/>
                </a:solidFill>
                <a:latin typeface="XCCW Joined 1a" panose="03050602040000000000" pitchFamily="66" charset="0"/>
                <a:cs typeface="Arial" panose="020B0604020202020204" pitchFamily="34" charset="0"/>
              </a:rPr>
              <a:t>Set up parental controls on your Wi-fi connection, phone, tablet and on any gaming devices that they use.</a:t>
            </a:r>
          </a:p>
          <a:p>
            <a:r>
              <a:rPr lang="en-GB" dirty="0">
                <a:solidFill>
                  <a:schemeClr val="tx1"/>
                </a:solidFill>
                <a:latin typeface="XCCW Joined 1a" panose="03050602040000000000" pitchFamily="66" charset="0"/>
                <a:cs typeface="Arial" panose="020B0604020202020204" pitchFamily="34" charset="0"/>
              </a:rPr>
              <a:t>Talk to your child about staying safe online:</a:t>
            </a:r>
          </a:p>
          <a:p>
            <a:r>
              <a:rPr lang="en-GB" dirty="0">
                <a:solidFill>
                  <a:schemeClr val="tx1"/>
                </a:solidFill>
                <a:latin typeface="XCCW Joined 1a" panose="03050602040000000000" pitchFamily="66" charset="0"/>
                <a:cs typeface="Arial" panose="020B0604020202020204" pitchFamily="34" charset="0"/>
              </a:rPr>
              <a:t>Agree rules with your child about not meeting up with people they have met online.</a:t>
            </a:r>
          </a:p>
          <a:p>
            <a:r>
              <a:rPr lang="en-GB" dirty="0">
                <a:solidFill>
                  <a:schemeClr val="tx1"/>
                </a:solidFill>
                <a:latin typeface="XCCW Joined 1a" panose="03050602040000000000" pitchFamily="66" charset="0"/>
                <a:cs typeface="Arial" panose="020B0604020202020204" pitchFamily="34" charset="0"/>
              </a:rPr>
              <a:t>Let them know which websites they are allowed/not allowed to visit.</a:t>
            </a:r>
          </a:p>
          <a:p>
            <a:r>
              <a:rPr lang="en-GB" dirty="0">
                <a:solidFill>
                  <a:schemeClr val="tx1"/>
                </a:solidFill>
                <a:latin typeface="XCCW Joined 1a" panose="03050602040000000000" pitchFamily="66" charset="0"/>
                <a:cs typeface="Arial" panose="020B0604020202020204" pitchFamily="34" charset="0"/>
              </a:rPr>
              <a:t>Allow them online only for a sensible duration - don't let them play for hours!</a:t>
            </a:r>
          </a:p>
          <a:p>
            <a:r>
              <a:rPr lang="en-GB" dirty="0">
                <a:solidFill>
                  <a:schemeClr val="tx1"/>
                </a:solidFill>
                <a:latin typeface="XCCW Joined 1a" panose="03050602040000000000" pitchFamily="66" charset="0"/>
                <a:cs typeface="Arial" panose="020B0604020202020204" pitchFamily="34" charset="0"/>
              </a:rPr>
              <a:t>Discuss how they treat others online.</a:t>
            </a:r>
          </a:p>
          <a:p>
            <a:r>
              <a:rPr lang="en-GB" dirty="0">
                <a:solidFill>
                  <a:schemeClr val="tx1"/>
                </a:solidFill>
                <a:latin typeface="XCCW Joined 1a" panose="03050602040000000000" pitchFamily="66" charset="0"/>
                <a:cs typeface="Arial" panose="020B0604020202020204" pitchFamily="34" charset="0"/>
              </a:rPr>
              <a:t>Make sure they are on child versions of sites like YouTube.</a:t>
            </a:r>
          </a:p>
          <a:p>
            <a:r>
              <a:rPr lang="en-GB" dirty="0">
                <a:solidFill>
                  <a:schemeClr val="tx1"/>
                </a:solidFill>
                <a:latin typeface="XCCW Joined 1a" panose="03050602040000000000" pitchFamily="66" charset="0"/>
                <a:cs typeface="Arial" panose="020B0604020202020204" pitchFamily="34" charset="0"/>
              </a:rPr>
              <a:t>If your child plays video games, ensure they are appropriate for their age</a:t>
            </a:r>
          </a:p>
          <a:p>
            <a:r>
              <a:rPr lang="en-GB" dirty="0">
                <a:solidFill>
                  <a:schemeClr val="tx1"/>
                </a:solidFill>
                <a:latin typeface="XCCW Joined 1a" panose="03050602040000000000" pitchFamily="66" charset="0"/>
              </a:rPr>
              <a:t>Some useful websites are: </a:t>
            </a:r>
          </a:p>
          <a:p>
            <a:pPr>
              <a:buFont typeface="Wingdings" panose="05000000000000000000" pitchFamily="2" charset="2"/>
              <a:buChar char="q"/>
            </a:pPr>
            <a:r>
              <a:rPr lang="en-GB" dirty="0">
                <a:solidFill>
                  <a:schemeClr val="tx1"/>
                </a:solidFill>
                <a:latin typeface="Century Gothic" panose="020B0502020202020204" pitchFamily="34" charset="0"/>
                <a:hlinkClick r:id="rId2">
                  <a:extLst>
                    <a:ext uri="{A12FA001-AC4F-418D-AE19-62706E023703}">
                      <ahyp:hlinkClr xmlns:ahyp="http://schemas.microsoft.com/office/drawing/2018/hyperlinkcolor" val="tx"/>
                    </a:ext>
                  </a:extLst>
                </a:hlinkClick>
              </a:rPr>
              <a:t>https://www.thinkuknow.co.uk/</a:t>
            </a:r>
            <a:r>
              <a:rPr lang="en-GB" dirty="0">
                <a:solidFill>
                  <a:schemeClr val="tx1"/>
                </a:solidFill>
                <a:latin typeface="Century Gothic" panose="020B0502020202020204" pitchFamily="34" charset="0"/>
              </a:rPr>
              <a:t> </a:t>
            </a:r>
          </a:p>
          <a:p>
            <a:pPr>
              <a:buFont typeface="Wingdings" panose="05000000000000000000" pitchFamily="2" charset="2"/>
              <a:buChar char="q"/>
            </a:pPr>
            <a:r>
              <a:rPr lang="en-GB" dirty="0">
                <a:solidFill>
                  <a:schemeClr val="tx1"/>
                </a:solidFill>
                <a:latin typeface="Century Gothic" panose="020B0502020202020204" pitchFamily="34" charset="0"/>
                <a:hlinkClick r:id="rId3">
                  <a:extLst>
                    <a:ext uri="{A12FA001-AC4F-418D-AE19-62706E023703}">
                      <ahyp:hlinkClr xmlns:ahyp="http://schemas.microsoft.com/office/drawing/2018/hyperlinkcolor" val="tx"/>
                    </a:ext>
                  </a:extLst>
                </a:hlinkClick>
              </a:rPr>
              <a:t>https://www.nspcc.org.uk/keeping-children-safe/online-safety/</a:t>
            </a:r>
            <a:r>
              <a:rPr lang="en-GB" dirty="0">
                <a:solidFill>
                  <a:schemeClr val="tx1"/>
                </a:solidFill>
                <a:latin typeface="Century Gothic" panose="020B0502020202020204" pitchFamily="34" charset="0"/>
              </a:rPr>
              <a:t>  </a:t>
            </a:r>
            <a:endParaRPr lang="en-GB" dirty="0">
              <a:solidFill>
                <a:schemeClr val="tx1"/>
              </a:solidFill>
            </a:endParaRPr>
          </a:p>
          <a:p>
            <a:endParaRPr lang="en-GB" dirty="0">
              <a:solidFill>
                <a:srgbClr val="0000FF"/>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5274" y="4951451"/>
            <a:ext cx="3532908" cy="1985045"/>
          </a:xfrm>
          <a:prstGeom prst="rect">
            <a:avLst/>
          </a:prstGeom>
        </p:spPr>
      </p:pic>
    </p:spTree>
    <p:extLst>
      <p:ext uri="{BB962C8B-B14F-4D97-AF65-F5344CB8AC3E}">
        <p14:creationId xmlns:p14="http://schemas.microsoft.com/office/powerpoint/2010/main" val="692555233"/>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rc_mi" descr="Image result for muxton primary school">
            <a:extLst>
              <a:ext uri="{FF2B5EF4-FFF2-40B4-BE49-F238E27FC236}">
                <a16:creationId xmlns:a16="http://schemas.microsoft.com/office/drawing/2014/main" id="{6CE6EE7F-0B25-4EB1-8BBD-406B81BE58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9042" y="380206"/>
            <a:ext cx="6097588" cy="609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606814929"/>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897" y="290474"/>
            <a:ext cx="10058400" cy="1450757"/>
          </a:xfrm>
        </p:spPr>
        <p:txBody>
          <a:bodyPr>
            <a:normAutofit fontScale="90000"/>
          </a:bodyPr>
          <a:lstStyle/>
          <a:p>
            <a:r>
              <a:rPr lang="en-US" sz="6600" b="1" u="sng" dirty="0">
                <a:solidFill>
                  <a:schemeClr val="tx1"/>
                </a:solidFill>
                <a:latin typeface="XCCW Joined 1a" panose="03050602040000000000" pitchFamily="66" charset="0"/>
              </a:rPr>
              <a:t>Year 5 Teaching Staff </a:t>
            </a:r>
            <a:endParaRPr lang="en-GB" sz="6600" b="1" u="sng"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1097280" y="1741231"/>
            <a:ext cx="10058400" cy="4489752"/>
          </a:xfrm>
        </p:spPr>
        <p:txBody>
          <a:bodyPr>
            <a:normAutofit/>
          </a:bodyPr>
          <a:lstStyle/>
          <a:p>
            <a:pPr marL="0" indent="0">
              <a:buNone/>
            </a:pPr>
            <a:r>
              <a:rPr lang="en-US" sz="2800" dirty="0">
                <a:solidFill>
                  <a:schemeClr val="tx1"/>
                </a:solidFill>
                <a:latin typeface="XCCW Joined 1a" panose="03050602040000000000" pitchFamily="66" charset="0"/>
              </a:rPr>
              <a:t>Class Teachers:        </a:t>
            </a:r>
            <a:r>
              <a:rPr lang="en-US" sz="2800" dirty="0" err="1">
                <a:solidFill>
                  <a:schemeClr val="tx1"/>
                </a:solidFill>
                <a:latin typeface="XCCW Joined 1a" panose="03050602040000000000" pitchFamily="66" charset="0"/>
              </a:rPr>
              <a:t>Mr</a:t>
            </a:r>
            <a:r>
              <a:rPr lang="en-US" sz="2800" dirty="0">
                <a:solidFill>
                  <a:schemeClr val="tx1"/>
                </a:solidFill>
                <a:latin typeface="XCCW Joined 1a" panose="03050602040000000000" pitchFamily="66" charset="0"/>
              </a:rPr>
              <a:t> Powis</a:t>
            </a:r>
          </a:p>
          <a:p>
            <a:pPr marL="0" indent="0">
              <a:buNone/>
            </a:pPr>
            <a:r>
              <a:rPr lang="en-US" sz="2800" dirty="0">
                <a:solidFill>
                  <a:schemeClr val="tx1"/>
                </a:solidFill>
                <a:latin typeface="XCCW Joined 1a" panose="03050602040000000000" pitchFamily="66" charset="0"/>
              </a:rPr>
              <a:t>                       Miss </a:t>
            </a:r>
            <a:r>
              <a:rPr lang="en-US" sz="2800" dirty="0" err="1">
                <a:solidFill>
                  <a:schemeClr val="tx1"/>
                </a:solidFill>
                <a:latin typeface="XCCW Joined 1a" panose="03050602040000000000" pitchFamily="66" charset="0"/>
              </a:rPr>
              <a:t>Santopietro</a:t>
            </a:r>
            <a:endParaRPr lang="en-US" sz="2800" dirty="0">
              <a:solidFill>
                <a:schemeClr val="tx1"/>
              </a:solidFill>
              <a:latin typeface="XCCW Joined 1a" panose="03050602040000000000" pitchFamily="66" charset="0"/>
            </a:endParaRPr>
          </a:p>
          <a:p>
            <a:pPr marL="0" indent="0">
              <a:buNone/>
            </a:pPr>
            <a:endParaRPr lang="en-US" sz="2800" dirty="0">
              <a:solidFill>
                <a:schemeClr val="tx1"/>
              </a:solidFill>
              <a:latin typeface="XCCW Joined 1a" panose="03050602040000000000" pitchFamily="66" charset="0"/>
            </a:endParaRPr>
          </a:p>
          <a:p>
            <a:pPr marL="0" indent="0">
              <a:buNone/>
            </a:pPr>
            <a:r>
              <a:rPr lang="en-US" sz="2800" dirty="0">
                <a:solidFill>
                  <a:schemeClr val="tx1"/>
                </a:solidFill>
                <a:latin typeface="XCCW Joined 1a" panose="03050602040000000000" pitchFamily="66" charset="0"/>
              </a:rPr>
              <a:t>Teaching Assistants: 	</a:t>
            </a:r>
            <a:r>
              <a:rPr lang="en-US" sz="2800" dirty="0" err="1">
                <a:solidFill>
                  <a:schemeClr val="tx1"/>
                </a:solidFill>
                <a:latin typeface="XCCW Joined 1a" panose="03050602040000000000" pitchFamily="66" charset="0"/>
              </a:rPr>
              <a:t>Mrs</a:t>
            </a:r>
            <a:r>
              <a:rPr lang="en-US" sz="2800" dirty="0">
                <a:solidFill>
                  <a:schemeClr val="tx1"/>
                </a:solidFill>
                <a:latin typeface="XCCW Joined 1a" panose="03050602040000000000" pitchFamily="66" charset="0"/>
              </a:rPr>
              <a:t> Thomas</a:t>
            </a:r>
          </a:p>
          <a:p>
            <a:pPr marL="0" indent="0">
              <a:buNone/>
            </a:pPr>
            <a:r>
              <a:rPr lang="en-US" sz="2800" dirty="0">
                <a:solidFill>
                  <a:schemeClr val="tx1"/>
                </a:solidFill>
                <a:latin typeface="XCCW Joined 1a" panose="03050602040000000000" pitchFamily="66" charset="0"/>
              </a:rPr>
              <a:t>				              </a:t>
            </a:r>
            <a:r>
              <a:rPr lang="en-US" sz="2800" dirty="0" err="1">
                <a:solidFill>
                  <a:schemeClr val="tx1"/>
                </a:solidFill>
                <a:latin typeface="XCCW Joined 1a" panose="03050602040000000000" pitchFamily="66" charset="0"/>
              </a:rPr>
              <a:t>Mrs</a:t>
            </a:r>
            <a:r>
              <a:rPr lang="en-US" sz="2800" dirty="0">
                <a:solidFill>
                  <a:schemeClr val="tx1"/>
                </a:solidFill>
                <a:latin typeface="XCCW Joined 1a" panose="03050602040000000000" pitchFamily="66" charset="0"/>
              </a:rPr>
              <a:t> Turner</a:t>
            </a:r>
          </a:p>
          <a:p>
            <a:pPr marL="0" indent="0">
              <a:buNone/>
            </a:pPr>
            <a:endParaRPr lang="en-US" sz="2800" dirty="0">
              <a:solidFill>
                <a:schemeClr val="tx1"/>
              </a:solidFill>
              <a:latin typeface="XCCW Joined 1a" panose="03050602040000000000" pitchFamily="66" charset="0"/>
            </a:endParaRPr>
          </a:p>
          <a:p>
            <a:pPr marL="0" indent="0">
              <a:buNone/>
            </a:pPr>
            <a:r>
              <a:rPr lang="en-US" sz="2800" dirty="0">
                <a:solidFill>
                  <a:schemeClr val="tx1"/>
                </a:solidFill>
                <a:latin typeface="XCCW Joined 1a" panose="03050602040000000000" pitchFamily="66" charset="0"/>
              </a:rPr>
              <a:t>The children will meet various other staff through their year.</a:t>
            </a:r>
          </a:p>
          <a:p>
            <a:pPr marL="0" indent="0">
              <a:buNone/>
            </a:pPr>
            <a:endParaRPr lang="en-GB" sz="2800" dirty="0">
              <a:solidFill>
                <a:srgbClr val="0000FF"/>
              </a:solidFill>
            </a:endParaRPr>
          </a:p>
        </p:txBody>
      </p:sp>
    </p:spTree>
    <p:extLst>
      <p:ext uri="{BB962C8B-B14F-4D97-AF65-F5344CB8AC3E}">
        <p14:creationId xmlns:p14="http://schemas.microsoft.com/office/powerpoint/2010/main" val="2216443124"/>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tx1"/>
                </a:solidFill>
                <a:latin typeface="XCCW Joined 1a" panose="03050602040000000000" pitchFamily="66" charset="0"/>
              </a:rPr>
              <a:t>Aims For Your Children</a:t>
            </a:r>
            <a:endParaRPr lang="en-GB" sz="44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491597" y="1764446"/>
            <a:ext cx="8596668" cy="3880773"/>
          </a:xfrm>
        </p:spPr>
        <p:txBody>
          <a:bodyPr>
            <a:normAutofit lnSpcReduction="10000"/>
          </a:bodyPr>
          <a:lstStyle/>
          <a:p>
            <a:pPr lvl="1">
              <a:buFont typeface="Wingdings" panose="05000000000000000000" pitchFamily="2" charset="2"/>
              <a:buChar char="ü"/>
            </a:pPr>
            <a:r>
              <a:rPr lang="en-US" sz="2600" dirty="0">
                <a:solidFill>
                  <a:schemeClr val="tx1"/>
                </a:solidFill>
                <a:latin typeface="XCCW Joined 1a" panose="03050602040000000000" pitchFamily="66" charset="0"/>
              </a:rPr>
              <a:t>For children to grow lively and enquiring minds they should find learning worthwhile and challenging.</a:t>
            </a:r>
          </a:p>
          <a:p>
            <a:pPr lvl="1">
              <a:buFont typeface="Wingdings" panose="05000000000000000000" pitchFamily="2" charset="2"/>
              <a:buChar char="ü"/>
            </a:pPr>
            <a:r>
              <a:rPr lang="en-US" sz="2600" dirty="0">
                <a:solidFill>
                  <a:schemeClr val="tx1"/>
                </a:solidFill>
                <a:latin typeface="XCCW Joined 1a" panose="03050602040000000000" pitchFamily="66" charset="0"/>
              </a:rPr>
              <a:t>For children to enjoy their learning and see themselves developing new knowledge and skills </a:t>
            </a:r>
          </a:p>
          <a:p>
            <a:pPr lvl="1">
              <a:buFont typeface="Wingdings" panose="05000000000000000000" pitchFamily="2" charset="2"/>
              <a:buChar char="ü"/>
            </a:pPr>
            <a:r>
              <a:rPr lang="en-US" sz="2600" dirty="0">
                <a:solidFill>
                  <a:schemeClr val="tx1"/>
                </a:solidFill>
                <a:latin typeface="XCCW Joined 1a" panose="03050602040000000000" pitchFamily="66" charset="0"/>
              </a:rPr>
              <a:t>For children to be proud of the school and community that they are part of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6803" y="4258491"/>
            <a:ext cx="2062772" cy="1718977"/>
          </a:xfrm>
          <a:prstGeom prst="rect">
            <a:avLst/>
          </a:prstGeom>
        </p:spPr>
      </p:pic>
      <p:pic>
        <p:nvPicPr>
          <p:cNvPr id="5" name="Picture 4"/>
          <p:cNvPicPr>
            <a:picLocks noChangeAspect="1"/>
          </p:cNvPicPr>
          <p:nvPr/>
        </p:nvPicPr>
        <p:blipFill>
          <a:blip r:embed="rId3"/>
          <a:stretch>
            <a:fillRect/>
          </a:stretch>
        </p:blipFill>
        <p:spPr>
          <a:xfrm>
            <a:off x="10335577" y="0"/>
            <a:ext cx="1640205" cy="1874520"/>
          </a:xfrm>
          <a:prstGeom prst="rect">
            <a:avLst/>
          </a:prstGeom>
        </p:spPr>
      </p:pic>
      <p:pic>
        <p:nvPicPr>
          <p:cNvPr id="6" name="Picture 5"/>
          <p:cNvPicPr>
            <a:picLocks noChangeAspect="1"/>
          </p:cNvPicPr>
          <p:nvPr/>
        </p:nvPicPr>
        <p:blipFill>
          <a:blip r:embed="rId4"/>
          <a:stretch>
            <a:fillRect/>
          </a:stretch>
        </p:blipFill>
        <p:spPr>
          <a:xfrm>
            <a:off x="0" y="5645219"/>
            <a:ext cx="2499632" cy="1642357"/>
          </a:xfrm>
          <a:prstGeom prst="rect">
            <a:avLst/>
          </a:prstGeom>
        </p:spPr>
      </p:pic>
    </p:spTree>
    <p:extLst>
      <p:ext uri="{BB962C8B-B14F-4D97-AF65-F5344CB8AC3E}">
        <p14:creationId xmlns:p14="http://schemas.microsoft.com/office/powerpoint/2010/main" val="3415082718"/>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14" y="286603"/>
            <a:ext cx="1097279" cy="1516826"/>
          </a:xfrm>
          <a:prstGeom prst="rect">
            <a:avLst/>
          </a:prstGeom>
        </p:spPr>
      </p:pic>
      <p:sp>
        <p:nvSpPr>
          <p:cNvPr id="2" name="Title 1"/>
          <p:cNvSpPr>
            <a:spLocks noGrp="1"/>
          </p:cNvSpPr>
          <p:nvPr>
            <p:ph type="title"/>
          </p:nvPr>
        </p:nvSpPr>
        <p:spPr>
          <a:xfrm>
            <a:off x="752183" y="220617"/>
            <a:ext cx="8596668" cy="1320800"/>
          </a:xfrm>
        </p:spPr>
        <p:txBody>
          <a:bodyPr>
            <a:normAutofit/>
          </a:bodyPr>
          <a:lstStyle/>
          <a:p>
            <a:r>
              <a:rPr lang="en-US" sz="6600" b="1" dirty="0">
                <a:solidFill>
                  <a:srgbClr val="0000FF"/>
                </a:solidFill>
              </a:rPr>
              <a:t>   </a:t>
            </a:r>
            <a:r>
              <a:rPr lang="en-US" sz="5300" b="1" dirty="0">
                <a:solidFill>
                  <a:schemeClr val="tx1"/>
                </a:solidFill>
                <a:latin typeface="XCCW Joined 1a" panose="03050602040000000000" pitchFamily="66" charset="0"/>
              </a:rPr>
              <a:t>School Uniform</a:t>
            </a:r>
            <a:endParaRPr lang="en-GB" sz="53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613953" y="1327105"/>
            <a:ext cx="7987121" cy="5826034"/>
          </a:xfrm>
        </p:spPr>
        <p:txBody>
          <a:bodyPr>
            <a:normAutofit fontScale="32500" lnSpcReduction="20000"/>
          </a:bodyPr>
          <a:lstStyle/>
          <a:p>
            <a:pPr marL="0" indent="0">
              <a:buNone/>
            </a:pPr>
            <a:endParaRPr lang="en-US" sz="2400" dirty="0">
              <a:solidFill>
                <a:srgbClr val="0000FF"/>
              </a:solidFill>
            </a:endParaRPr>
          </a:p>
          <a:p>
            <a:pPr marL="0" indent="0">
              <a:lnSpc>
                <a:spcPct val="120000"/>
              </a:lnSpc>
              <a:buNone/>
            </a:pPr>
            <a:r>
              <a:rPr lang="en-US" sz="5100" dirty="0">
                <a:solidFill>
                  <a:schemeClr val="tx1"/>
                </a:solidFill>
                <a:latin typeface="XCCW Joined 1a" panose="03050602040000000000" pitchFamily="66" charset="0"/>
              </a:rPr>
              <a:t>At </a:t>
            </a:r>
            <a:r>
              <a:rPr lang="en-US" sz="5100" dirty="0" err="1">
                <a:solidFill>
                  <a:schemeClr val="tx1"/>
                </a:solidFill>
                <a:latin typeface="XCCW Joined 1a" panose="03050602040000000000" pitchFamily="66" charset="0"/>
              </a:rPr>
              <a:t>Muxton</a:t>
            </a:r>
            <a:r>
              <a:rPr lang="en-US" sz="5100" dirty="0">
                <a:solidFill>
                  <a:schemeClr val="tx1"/>
                </a:solidFill>
                <a:latin typeface="XCCW Joined 1a" panose="03050602040000000000" pitchFamily="66" charset="0"/>
              </a:rPr>
              <a:t> we believe that uniform is important and every child is expected to wear the correct uniform every day. </a:t>
            </a:r>
          </a:p>
          <a:p>
            <a:pPr marL="0" indent="0">
              <a:lnSpc>
                <a:spcPct val="120000"/>
              </a:lnSpc>
              <a:buNone/>
            </a:pPr>
            <a:endParaRPr lang="en-US" sz="1000" dirty="0">
              <a:solidFill>
                <a:schemeClr val="tx1"/>
              </a:solidFill>
              <a:latin typeface="XCCW Joined 1a" panose="03050602040000000000" pitchFamily="66" charset="0"/>
            </a:endParaRPr>
          </a:p>
          <a:p>
            <a:pPr marL="0" indent="0">
              <a:lnSpc>
                <a:spcPct val="120000"/>
              </a:lnSpc>
              <a:buNone/>
            </a:pPr>
            <a:r>
              <a:rPr lang="en-US" sz="5100" b="1" dirty="0">
                <a:solidFill>
                  <a:schemeClr val="tx1"/>
                </a:solidFill>
                <a:latin typeface="XCCW Joined 1a" panose="03050602040000000000" pitchFamily="66" charset="0"/>
              </a:rPr>
              <a:t>Our uniform is important as it:</a:t>
            </a:r>
          </a:p>
          <a:p>
            <a:pPr>
              <a:lnSpc>
                <a:spcPct val="120000"/>
              </a:lnSpc>
              <a:buFont typeface="Wingdings" panose="05000000000000000000" pitchFamily="2" charset="2"/>
              <a:buChar char="ü"/>
            </a:pPr>
            <a:r>
              <a:rPr lang="en-US" sz="5100" dirty="0">
                <a:solidFill>
                  <a:schemeClr val="tx1"/>
                </a:solidFill>
                <a:latin typeface="XCCW Joined 1a" panose="03050602040000000000" pitchFamily="66" charset="0"/>
              </a:rPr>
              <a:t>Contributes to a sense of belonging and community</a:t>
            </a:r>
          </a:p>
          <a:p>
            <a:pPr>
              <a:lnSpc>
                <a:spcPct val="120000"/>
              </a:lnSpc>
              <a:buFont typeface="Wingdings" panose="05000000000000000000" pitchFamily="2" charset="2"/>
              <a:buChar char="ü"/>
            </a:pPr>
            <a:r>
              <a:rPr lang="en-US" sz="5100" dirty="0">
                <a:solidFill>
                  <a:schemeClr val="tx1"/>
                </a:solidFill>
                <a:latin typeface="XCCW Joined 1a" panose="03050602040000000000" pitchFamily="66" charset="0"/>
              </a:rPr>
              <a:t>Fosters a feeling of pride</a:t>
            </a:r>
          </a:p>
          <a:p>
            <a:pPr>
              <a:lnSpc>
                <a:spcPct val="120000"/>
              </a:lnSpc>
              <a:buFont typeface="Wingdings" panose="05000000000000000000" pitchFamily="2" charset="2"/>
              <a:buChar char="ü"/>
            </a:pPr>
            <a:r>
              <a:rPr lang="en-US" sz="5100" dirty="0">
                <a:solidFill>
                  <a:schemeClr val="tx1"/>
                </a:solidFill>
                <a:latin typeface="XCCW Joined 1a" panose="03050602040000000000" pitchFamily="66" charset="0"/>
              </a:rPr>
              <a:t>Gives a common purpose</a:t>
            </a:r>
          </a:p>
          <a:p>
            <a:pPr>
              <a:lnSpc>
                <a:spcPct val="120000"/>
              </a:lnSpc>
              <a:buFont typeface="Wingdings" panose="05000000000000000000" pitchFamily="2" charset="2"/>
              <a:buChar char="ü"/>
            </a:pPr>
            <a:r>
              <a:rPr lang="en-US" sz="5100" dirty="0">
                <a:solidFill>
                  <a:schemeClr val="tx1"/>
                </a:solidFill>
                <a:latin typeface="XCCW Joined 1a" panose="03050602040000000000" pitchFamily="66" charset="0"/>
              </a:rPr>
              <a:t>Looks smart</a:t>
            </a:r>
          </a:p>
          <a:p>
            <a:pPr>
              <a:lnSpc>
                <a:spcPct val="120000"/>
              </a:lnSpc>
              <a:buFont typeface="Wingdings" panose="05000000000000000000" pitchFamily="2" charset="2"/>
              <a:buChar char="ü"/>
            </a:pPr>
            <a:r>
              <a:rPr lang="en-US" sz="5100" dirty="0">
                <a:solidFill>
                  <a:schemeClr val="tx1"/>
                </a:solidFill>
                <a:latin typeface="XCCW Joined 1a" panose="03050602040000000000" pitchFamily="66" charset="0"/>
              </a:rPr>
              <a:t>Makes children feel equal to their peers in terms of appearance</a:t>
            </a:r>
          </a:p>
          <a:p>
            <a:pPr>
              <a:lnSpc>
                <a:spcPct val="120000"/>
              </a:lnSpc>
              <a:buFont typeface="Wingdings" panose="05000000000000000000" pitchFamily="2" charset="2"/>
              <a:buChar char="ü"/>
            </a:pPr>
            <a:endParaRPr lang="en-US" sz="5100" dirty="0">
              <a:solidFill>
                <a:schemeClr val="tx1"/>
              </a:solidFill>
              <a:latin typeface="XCCW Joined 1a" panose="03050602040000000000" pitchFamily="66" charset="0"/>
            </a:endParaRPr>
          </a:p>
          <a:p>
            <a:pPr marL="0" indent="0">
              <a:lnSpc>
                <a:spcPct val="120000"/>
              </a:lnSpc>
              <a:buNone/>
            </a:pPr>
            <a:r>
              <a:rPr lang="en-US" sz="5100" dirty="0">
                <a:solidFill>
                  <a:schemeClr val="tx1"/>
                </a:solidFill>
                <a:latin typeface="XCCW Joined 1a" panose="03050602040000000000" pitchFamily="66" charset="0"/>
              </a:rPr>
              <a:t>All uniform items need to be labelled so that we can get them back to you if they are lost!</a:t>
            </a:r>
          </a:p>
          <a:p>
            <a:pPr marL="0" indent="0">
              <a:buNone/>
            </a:pPr>
            <a:br>
              <a:rPr lang="en-US" sz="2400" dirty="0">
                <a:solidFill>
                  <a:schemeClr val="tx1"/>
                </a:solidFill>
                <a:latin typeface="XCCW Joined 1a" panose="03050602040000000000" pitchFamily="66" charset="0"/>
              </a:rPr>
            </a:br>
            <a:r>
              <a:rPr lang="en-US" dirty="0">
                <a:solidFill>
                  <a:schemeClr val="tx1"/>
                </a:solidFill>
                <a:latin typeface="XCCW Joined 1a" panose="03050602040000000000" pitchFamily="66" charset="0"/>
              </a:rPr>
              <a:t>·</a:t>
            </a:r>
            <a:br>
              <a:rPr lang="en-US" sz="2400" dirty="0"/>
            </a:br>
            <a:endParaRPr lang="en-US" sz="2400" dirty="0">
              <a:solidFill>
                <a:srgbClr val="0000FF"/>
              </a:solidFill>
            </a:endParaRPr>
          </a:p>
          <a:p>
            <a:r>
              <a:rPr lang="en-US" sz="2400" dirty="0">
                <a:solidFill>
                  <a:srgbClr val="0000FF"/>
                </a:solidFill>
              </a:rPr>
              <a:t> </a:t>
            </a:r>
            <a:endParaRPr lang="en-GB" sz="2400" dirty="0">
              <a:solidFill>
                <a:srgbClr val="0000FF"/>
              </a:solidFill>
            </a:endParaRPr>
          </a:p>
        </p:txBody>
      </p:sp>
      <p:sp>
        <p:nvSpPr>
          <p:cNvPr id="4" name="Frame 3"/>
          <p:cNvSpPr/>
          <p:nvPr/>
        </p:nvSpPr>
        <p:spPr>
          <a:xfrm>
            <a:off x="8772525" y="286602"/>
            <a:ext cx="3314972" cy="4628297"/>
          </a:xfrm>
          <a:prstGeom prst="frame">
            <a:avLst>
              <a:gd name="adj1" fmla="val 6751"/>
            </a:avLst>
          </a:prstGeom>
          <a:solidFill>
            <a:srgbClr val="4BD5B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u="sng" dirty="0">
                <a:solidFill>
                  <a:schemeClr val="tx1"/>
                </a:solidFill>
                <a:latin typeface="XCCW Joined 1a" panose="03050602040000000000" pitchFamily="66" charset="0"/>
              </a:rPr>
              <a:t>Key things to remember: </a:t>
            </a:r>
          </a:p>
          <a:p>
            <a:endParaRPr lang="en-US" sz="1600" u="sng" dirty="0">
              <a:solidFill>
                <a:schemeClr val="tx1"/>
              </a:solidFill>
              <a:latin typeface="XCCW Joined 1a" panose="03050602040000000000" pitchFamily="66" charset="0"/>
            </a:endParaRPr>
          </a:p>
          <a:p>
            <a:r>
              <a:rPr lang="en-US" sz="1600" dirty="0">
                <a:solidFill>
                  <a:schemeClr val="tx1"/>
                </a:solidFill>
                <a:latin typeface="XCCW Joined 1a" panose="03050602040000000000" pitchFamily="66" charset="0"/>
              </a:rPr>
              <a:t> • No jewellery other than one pair of plain, stud earrings </a:t>
            </a:r>
          </a:p>
          <a:p>
            <a:endParaRPr lang="en-US" sz="1600" dirty="0">
              <a:solidFill>
                <a:schemeClr val="tx1"/>
              </a:solidFill>
              <a:latin typeface="XCCW Joined 1a" panose="03050602040000000000" pitchFamily="66" charset="0"/>
            </a:endParaRPr>
          </a:p>
          <a:p>
            <a:r>
              <a:rPr lang="en-US" sz="1600" dirty="0">
                <a:solidFill>
                  <a:schemeClr val="tx1"/>
                </a:solidFill>
                <a:latin typeface="XCCW Joined 1a" panose="03050602040000000000" pitchFamily="66" charset="0"/>
              </a:rPr>
              <a:t>• No make-up or nail varnish</a:t>
            </a:r>
          </a:p>
          <a:p>
            <a:endParaRPr lang="en-US" sz="1600" dirty="0">
              <a:solidFill>
                <a:schemeClr val="tx1"/>
              </a:solidFill>
              <a:latin typeface="XCCW Joined 1a" panose="03050602040000000000" pitchFamily="66" charset="0"/>
            </a:endParaRPr>
          </a:p>
          <a:p>
            <a:r>
              <a:rPr lang="en-US" sz="1600" dirty="0">
                <a:solidFill>
                  <a:schemeClr val="tx1"/>
                </a:solidFill>
                <a:latin typeface="XCCW Joined 1a" panose="03050602040000000000" pitchFamily="66" charset="0"/>
              </a:rPr>
              <a:t>• Long hair must be tied up, hair accessories must be plain and in school </a:t>
            </a:r>
            <a:r>
              <a:rPr lang="en-US" sz="1600" dirty="0" err="1">
                <a:solidFill>
                  <a:schemeClr val="tx1"/>
                </a:solidFill>
                <a:latin typeface="XCCW Joined 1a" panose="03050602040000000000" pitchFamily="66" charset="0"/>
              </a:rPr>
              <a:t>colours</a:t>
            </a:r>
            <a:endParaRPr lang="en-US" sz="1600" dirty="0">
              <a:solidFill>
                <a:schemeClr val="tx1"/>
              </a:solidFill>
              <a:latin typeface="XCCW Joined 1a" panose="03050602040000000000" pitchFamily="66" charset="0"/>
            </a:endParaRPr>
          </a:p>
          <a:p>
            <a:endParaRPr lang="en-US" dirty="0">
              <a:solidFill>
                <a:srgbClr val="0000FF"/>
              </a:solidFill>
            </a:endParaRPr>
          </a:p>
        </p:txBody>
      </p:sp>
    </p:spTree>
    <p:extLst>
      <p:ext uri="{BB962C8B-B14F-4D97-AF65-F5344CB8AC3E}">
        <p14:creationId xmlns:p14="http://schemas.microsoft.com/office/powerpoint/2010/main" val="4174459751"/>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uxton Primary School - Jade Cardigan">
            <a:extLst>
              <a:ext uri="{FF2B5EF4-FFF2-40B4-BE49-F238E27FC236}">
                <a16:creationId xmlns:a16="http://schemas.microsoft.com/office/drawing/2014/main" id="{4C1F64DE-4110-4900-A024-6B8A10157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9541" y="738188"/>
            <a:ext cx="2905125" cy="30956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126" y="104504"/>
            <a:ext cx="1097279" cy="1516826"/>
          </a:xfrm>
          <a:prstGeom prst="rect">
            <a:avLst/>
          </a:prstGeom>
        </p:spPr>
      </p:pic>
      <p:sp>
        <p:nvSpPr>
          <p:cNvPr id="2" name="Title 1"/>
          <p:cNvSpPr>
            <a:spLocks noGrp="1"/>
          </p:cNvSpPr>
          <p:nvPr>
            <p:ph type="title"/>
          </p:nvPr>
        </p:nvSpPr>
        <p:spPr/>
        <p:txBody>
          <a:bodyPr>
            <a:normAutofit/>
          </a:bodyPr>
          <a:lstStyle/>
          <a:p>
            <a:r>
              <a:rPr lang="en-US" sz="6600" b="1" dirty="0">
                <a:solidFill>
                  <a:schemeClr val="tx1"/>
                </a:solidFill>
                <a:latin typeface="XCCW Joined 1a" panose="03050602040000000000" pitchFamily="66" charset="0"/>
              </a:rPr>
              <a:t>School Uniform</a:t>
            </a:r>
            <a:endParaRPr lang="en-GB" sz="66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261258" y="1737359"/>
            <a:ext cx="9012744" cy="4752341"/>
          </a:xfrm>
        </p:spPr>
        <p:txBody>
          <a:bodyPr>
            <a:normAutofit fontScale="92500" lnSpcReduction="20000"/>
          </a:bodyPr>
          <a:lstStyle/>
          <a:p>
            <a:pPr marL="542925" indent="-357188">
              <a:buNone/>
            </a:pPr>
            <a:r>
              <a:rPr lang="en-US" sz="2800" u="sng" dirty="0">
                <a:solidFill>
                  <a:schemeClr val="tx1"/>
                </a:solidFill>
                <a:latin typeface="XCCW Joined 1a" panose="03050602040000000000" pitchFamily="66" charset="0"/>
              </a:rPr>
              <a:t>Year 5</a:t>
            </a:r>
          </a:p>
          <a:p>
            <a:pPr marL="444500" indent="-258763">
              <a:buNone/>
            </a:pPr>
            <a:r>
              <a:rPr lang="en-US" sz="2800" dirty="0">
                <a:solidFill>
                  <a:schemeClr val="tx1"/>
                </a:solidFill>
                <a:latin typeface="XCCW Joined 1a" panose="03050602040000000000" pitchFamily="66" charset="0"/>
              </a:rPr>
              <a:t>• White T-shirt</a:t>
            </a:r>
          </a:p>
          <a:p>
            <a:pPr marL="444500" indent="-258763">
              <a:buNone/>
            </a:pPr>
            <a:r>
              <a:rPr lang="en-US" sz="2800" dirty="0">
                <a:solidFill>
                  <a:schemeClr val="tx1"/>
                </a:solidFill>
                <a:latin typeface="XCCW Joined 1a" panose="03050602040000000000" pitchFamily="66" charset="0"/>
              </a:rPr>
              <a:t>• </a:t>
            </a:r>
            <a:r>
              <a:rPr lang="en-US" sz="2800" dirty="0" err="1">
                <a:solidFill>
                  <a:schemeClr val="tx1"/>
                </a:solidFill>
                <a:latin typeface="XCCW Joined 1a" panose="03050602040000000000" pitchFamily="66" charset="0"/>
              </a:rPr>
              <a:t>Muxton</a:t>
            </a:r>
            <a:r>
              <a:rPr lang="en-US" sz="2800" dirty="0">
                <a:solidFill>
                  <a:schemeClr val="tx1"/>
                </a:solidFill>
                <a:latin typeface="XCCW Joined 1a" panose="03050602040000000000" pitchFamily="66" charset="0"/>
              </a:rPr>
              <a:t> jade green cardigan or sweatshirt </a:t>
            </a:r>
            <a:r>
              <a:rPr lang="en-US" sz="2800" b="1" dirty="0">
                <a:solidFill>
                  <a:schemeClr val="tx1"/>
                </a:solidFill>
                <a:latin typeface="XCCW Joined 1a" panose="03050602040000000000" pitchFamily="66" charset="0"/>
              </a:rPr>
              <a:t>with school logo</a:t>
            </a:r>
          </a:p>
          <a:p>
            <a:pPr marL="444500" indent="-258763">
              <a:buNone/>
            </a:pPr>
            <a:r>
              <a:rPr lang="en-US" sz="2800" dirty="0">
                <a:solidFill>
                  <a:schemeClr val="tx1"/>
                </a:solidFill>
                <a:latin typeface="XCCW Joined 1a" panose="03050602040000000000" pitchFamily="66" charset="0"/>
              </a:rPr>
              <a:t>• Grey or black trousers, shorts, skirt or pinafore dress (In Summer Term green check dress)</a:t>
            </a:r>
          </a:p>
          <a:p>
            <a:pPr marL="444500" indent="-258763">
              <a:buNone/>
            </a:pPr>
            <a:r>
              <a:rPr lang="en-US" sz="2800" dirty="0">
                <a:solidFill>
                  <a:schemeClr val="tx1"/>
                </a:solidFill>
                <a:latin typeface="XCCW Joined 1a" panose="03050602040000000000" pitchFamily="66" charset="0"/>
              </a:rPr>
              <a:t>• Plain grey tights or plain grey, black or white socks</a:t>
            </a:r>
          </a:p>
          <a:p>
            <a:pPr marL="444500" indent="-258763">
              <a:buNone/>
            </a:pPr>
            <a:r>
              <a:rPr lang="en-US" sz="2800" dirty="0">
                <a:solidFill>
                  <a:schemeClr val="tx1"/>
                </a:solidFill>
                <a:latin typeface="XCCW Joined 1a" panose="03050602040000000000" pitchFamily="66" charset="0"/>
              </a:rPr>
              <a:t>• Black shoes - no trainers or high-heels</a:t>
            </a:r>
          </a:p>
          <a:p>
            <a:pPr marL="444500" indent="-258763">
              <a:buNone/>
            </a:pPr>
            <a:r>
              <a:rPr lang="en-US" sz="2800" dirty="0">
                <a:solidFill>
                  <a:schemeClr val="tx1"/>
                </a:solidFill>
                <a:latin typeface="XCCW Joined 1a" panose="03050602040000000000" pitchFamily="66" charset="0"/>
              </a:rPr>
              <a:t>• Book bags are available.</a:t>
            </a:r>
          </a:p>
          <a:p>
            <a:pPr marL="542925" indent="-357188">
              <a:buNone/>
            </a:pPr>
            <a:endParaRPr lang="en-US" sz="2800" dirty="0">
              <a:solidFill>
                <a:schemeClr val="tx1"/>
              </a:solidFill>
              <a:latin typeface="XCCW Joined 1a" panose="03050602040000000000" pitchFamily="66" charset="0"/>
            </a:endParaRPr>
          </a:p>
        </p:txBody>
      </p:sp>
    </p:spTree>
    <p:extLst>
      <p:ext uri="{BB962C8B-B14F-4D97-AF65-F5344CB8AC3E}">
        <p14:creationId xmlns:p14="http://schemas.microsoft.com/office/powerpoint/2010/main" val="3354171006"/>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286603"/>
            <a:ext cx="10876280" cy="1559131"/>
          </a:xfrm>
        </p:spPr>
        <p:txBody>
          <a:bodyPr>
            <a:noAutofit/>
          </a:bodyPr>
          <a:lstStyle/>
          <a:p>
            <a:r>
              <a:rPr lang="en-US" b="1" u="sng" dirty="0">
                <a:solidFill>
                  <a:schemeClr val="tx1"/>
                </a:solidFill>
                <a:latin typeface="XCCW Joined 1a" panose="03050602040000000000" pitchFamily="66" charset="0"/>
              </a:rPr>
              <a:t>PE Days </a:t>
            </a:r>
            <a:br>
              <a:rPr lang="en-US" b="1" dirty="0">
                <a:solidFill>
                  <a:schemeClr val="tx1"/>
                </a:solidFill>
                <a:latin typeface="XCCW Joined 1a" panose="03050602040000000000" pitchFamily="66" charset="0"/>
              </a:rPr>
            </a:br>
            <a:r>
              <a:rPr lang="en-US" b="1" dirty="0">
                <a:solidFill>
                  <a:schemeClr val="tx1"/>
                </a:solidFill>
                <a:latin typeface="XCCW Joined 1a" panose="03050602040000000000" pitchFamily="66" charset="0"/>
              </a:rPr>
              <a:t>Please wear your kit to school on PE days </a:t>
            </a:r>
            <a:endParaRPr lang="en-GB"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627017" y="2191850"/>
            <a:ext cx="10528663" cy="4379547"/>
          </a:xfrm>
        </p:spPr>
        <p:txBody>
          <a:bodyPr>
            <a:normAutofit fontScale="92500" lnSpcReduction="20000"/>
          </a:bodyPr>
          <a:lstStyle/>
          <a:p>
            <a:pPr marL="0" indent="0">
              <a:buNone/>
            </a:pPr>
            <a:r>
              <a:rPr lang="en-US" sz="2800" dirty="0">
                <a:solidFill>
                  <a:schemeClr val="tx1"/>
                </a:solidFill>
                <a:latin typeface="XCCW Joined 1a" panose="03050602040000000000" pitchFamily="66" charset="0"/>
              </a:rPr>
              <a:t>PE Kit:</a:t>
            </a:r>
          </a:p>
          <a:p>
            <a:pPr>
              <a:buFont typeface="Arial" panose="020B0604020202020204" pitchFamily="34" charset="0"/>
              <a:buChar char="•"/>
            </a:pPr>
            <a:r>
              <a:rPr lang="en-US" sz="2800" dirty="0">
                <a:solidFill>
                  <a:schemeClr val="tx1"/>
                </a:solidFill>
                <a:latin typeface="XCCW Joined 1a" panose="03050602040000000000" pitchFamily="66" charset="0"/>
              </a:rPr>
              <a:t>White T-shirt </a:t>
            </a:r>
          </a:p>
          <a:p>
            <a:pPr>
              <a:buFont typeface="Arial" panose="020B0604020202020204" pitchFamily="34" charset="0"/>
              <a:buChar char="•"/>
            </a:pPr>
            <a:r>
              <a:rPr lang="en-US" sz="2800" dirty="0">
                <a:solidFill>
                  <a:schemeClr val="tx1"/>
                </a:solidFill>
                <a:latin typeface="XCCW Joined 1a" panose="03050602040000000000" pitchFamily="66" charset="0"/>
              </a:rPr>
              <a:t>Black shorts </a:t>
            </a:r>
          </a:p>
          <a:p>
            <a:pPr>
              <a:buFont typeface="Arial" panose="020B0604020202020204" pitchFamily="34" charset="0"/>
              <a:buChar char="•"/>
            </a:pPr>
            <a:r>
              <a:rPr lang="en-US" sz="2800" dirty="0">
                <a:solidFill>
                  <a:schemeClr val="tx1"/>
                </a:solidFill>
                <a:latin typeface="XCCW Joined 1a" panose="03050602040000000000" pitchFamily="66" charset="0"/>
              </a:rPr>
              <a:t>Plain black tracksuit or jogging bottoms</a:t>
            </a:r>
          </a:p>
          <a:p>
            <a:pPr>
              <a:buFont typeface="Arial" panose="020B0604020202020204" pitchFamily="34" charset="0"/>
              <a:buChar char="•"/>
            </a:pPr>
            <a:r>
              <a:rPr lang="en-US" sz="2800" dirty="0">
                <a:solidFill>
                  <a:schemeClr val="tx1"/>
                </a:solidFill>
                <a:latin typeface="XCCW Joined 1a" panose="03050602040000000000" pitchFamily="66" charset="0"/>
              </a:rPr>
              <a:t>Plain black hoodie </a:t>
            </a:r>
          </a:p>
          <a:p>
            <a:pPr>
              <a:buFont typeface="Arial" panose="020B0604020202020204" pitchFamily="34" charset="0"/>
              <a:buChar char="•"/>
            </a:pPr>
            <a:r>
              <a:rPr lang="en-US" sz="2800" dirty="0">
                <a:solidFill>
                  <a:schemeClr val="tx1"/>
                </a:solidFill>
                <a:latin typeface="XCCW Joined 1a" panose="03050602040000000000" pitchFamily="66" charset="0"/>
              </a:rPr>
              <a:t>Trainers </a:t>
            </a:r>
          </a:p>
          <a:p>
            <a:pPr marL="0" indent="0">
              <a:buNone/>
            </a:pPr>
            <a:r>
              <a:rPr lang="en-US" sz="2800" dirty="0">
                <a:solidFill>
                  <a:schemeClr val="tx1"/>
                </a:solidFill>
                <a:latin typeface="XCCW Joined 1a" panose="03050602040000000000" pitchFamily="66" charset="0"/>
              </a:rPr>
              <a:t>All children are expected to take part in PE as it is part of the National Curriculum. We teach all children a range of  skills to support them to lead healthy lives.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030" y="1412969"/>
            <a:ext cx="1806820" cy="2016031"/>
          </a:xfrm>
          <a:prstGeom prst="rect">
            <a:avLst/>
          </a:prstGeom>
        </p:spPr>
      </p:pic>
    </p:spTree>
    <p:extLst>
      <p:ext uri="{BB962C8B-B14F-4D97-AF65-F5344CB8AC3E}">
        <p14:creationId xmlns:p14="http://schemas.microsoft.com/office/powerpoint/2010/main" val="213348694"/>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chemeClr val="tx1"/>
                </a:solidFill>
                <a:latin typeface="XCCW Joined 1a" panose="03050602040000000000" pitchFamily="66" charset="0"/>
              </a:rPr>
              <a:t>Attendance </a:t>
            </a:r>
            <a:endParaRPr lang="en-GB" sz="66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0" y="2020631"/>
            <a:ext cx="10633166" cy="4659569"/>
          </a:xfrm>
        </p:spPr>
        <p:txBody>
          <a:bodyPr>
            <a:normAutofit fontScale="77500" lnSpcReduction="20000"/>
          </a:bodyPr>
          <a:lstStyle/>
          <a:p>
            <a:pPr>
              <a:lnSpc>
                <a:spcPct val="120000"/>
              </a:lnSpc>
            </a:pPr>
            <a:r>
              <a:rPr lang="en-US" sz="2800" dirty="0">
                <a:solidFill>
                  <a:schemeClr val="tx1"/>
                </a:solidFill>
                <a:latin typeface="XCCW Joined 1a" panose="03050602040000000000" pitchFamily="66" charset="0"/>
              </a:rPr>
              <a:t>Research has proven that there is a high correlation between school attendance and academic performance and success.  </a:t>
            </a:r>
            <a:endParaRPr lang="en-GB" sz="2800" dirty="0">
              <a:solidFill>
                <a:schemeClr val="tx1"/>
              </a:solidFill>
              <a:latin typeface="XCCW Joined 1a" panose="03050602040000000000" pitchFamily="66" charset="0"/>
            </a:endParaRPr>
          </a:p>
          <a:p>
            <a:pPr>
              <a:lnSpc>
                <a:spcPct val="120000"/>
              </a:lnSpc>
            </a:pPr>
            <a:endParaRPr lang="en-US" sz="1400" dirty="0">
              <a:solidFill>
                <a:schemeClr val="tx1"/>
              </a:solidFill>
              <a:latin typeface="XCCW Joined 1a" panose="03050602040000000000" pitchFamily="66" charset="0"/>
            </a:endParaRPr>
          </a:p>
          <a:p>
            <a:pPr>
              <a:lnSpc>
                <a:spcPct val="120000"/>
              </a:lnSpc>
            </a:pPr>
            <a:r>
              <a:rPr lang="en-US" sz="2800" dirty="0">
                <a:solidFill>
                  <a:schemeClr val="tx1"/>
                </a:solidFill>
                <a:latin typeface="XCCW Joined 1a" panose="03050602040000000000" pitchFamily="66" charset="0"/>
              </a:rPr>
              <a:t>Being frequently late for school adds up to learning that is lost!</a:t>
            </a:r>
          </a:p>
          <a:p>
            <a:pPr>
              <a:lnSpc>
                <a:spcPct val="120000"/>
              </a:lnSpc>
              <a:buFont typeface="Arial" panose="020B0604020202020204" pitchFamily="34" charset="0"/>
              <a:buChar char="•"/>
            </a:pPr>
            <a:r>
              <a:rPr lang="en-US" sz="2800" dirty="0">
                <a:solidFill>
                  <a:schemeClr val="tx1"/>
                </a:solidFill>
                <a:latin typeface="XCCW Joined 1a" panose="03050602040000000000" pitchFamily="66" charset="0"/>
              </a:rPr>
              <a:t>Arriving </a:t>
            </a:r>
            <a:r>
              <a:rPr lang="en-US" sz="2800" b="1" dirty="0">
                <a:solidFill>
                  <a:schemeClr val="tx1"/>
                </a:solidFill>
                <a:latin typeface="XCCW Joined 1a" panose="03050602040000000000" pitchFamily="66" charset="0"/>
              </a:rPr>
              <a:t>5</a:t>
            </a:r>
            <a:r>
              <a:rPr lang="en-US" sz="2800" dirty="0">
                <a:solidFill>
                  <a:schemeClr val="tx1"/>
                </a:solidFill>
                <a:latin typeface="XCCW Joined 1a" panose="03050602040000000000" pitchFamily="66" charset="0"/>
              </a:rPr>
              <a:t> minutes late every day = 3 days lost a year</a:t>
            </a:r>
          </a:p>
          <a:p>
            <a:pPr>
              <a:lnSpc>
                <a:spcPct val="120000"/>
              </a:lnSpc>
              <a:buFont typeface="Arial" panose="020B0604020202020204" pitchFamily="34" charset="0"/>
              <a:buChar char="•"/>
            </a:pPr>
            <a:r>
              <a:rPr lang="en-US" sz="2800" dirty="0">
                <a:solidFill>
                  <a:schemeClr val="tx1"/>
                </a:solidFill>
                <a:latin typeface="XCCW Joined 1a" panose="03050602040000000000" pitchFamily="66" charset="0"/>
              </a:rPr>
              <a:t>Arriving </a:t>
            </a:r>
            <a:r>
              <a:rPr lang="en-US" sz="2800" b="1" dirty="0">
                <a:solidFill>
                  <a:schemeClr val="tx1"/>
                </a:solidFill>
                <a:latin typeface="XCCW Joined 1a" panose="03050602040000000000" pitchFamily="66" charset="0"/>
              </a:rPr>
              <a:t>15</a:t>
            </a:r>
            <a:r>
              <a:rPr lang="en-US" sz="2800" dirty="0">
                <a:solidFill>
                  <a:schemeClr val="tx1"/>
                </a:solidFill>
                <a:latin typeface="XCCW Joined 1a" panose="03050602040000000000" pitchFamily="66" charset="0"/>
              </a:rPr>
              <a:t> minutes late every day = 2 weeks lost a year</a:t>
            </a:r>
          </a:p>
          <a:p>
            <a:pPr>
              <a:lnSpc>
                <a:spcPct val="120000"/>
              </a:lnSpc>
              <a:buFont typeface="Arial" panose="020B0604020202020204" pitchFamily="34" charset="0"/>
              <a:buChar char="•"/>
            </a:pPr>
            <a:r>
              <a:rPr lang="en-US" sz="2800" dirty="0">
                <a:solidFill>
                  <a:schemeClr val="tx1"/>
                </a:solidFill>
                <a:latin typeface="XCCW Joined 1a" panose="03050602040000000000" pitchFamily="66" charset="0"/>
              </a:rPr>
              <a:t>Arriving </a:t>
            </a:r>
            <a:r>
              <a:rPr lang="en-US" sz="2800" b="1" dirty="0">
                <a:solidFill>
                  <a:schemeClr val="tx1"/>
                </a:solidFill>
                <a:latin typeface="XCCW Joined 1a" panose="03050602040000000000" pitchFamily="66" charset="0"/>
              </a:rPr>
              <a:t>30</a:t>
            </a:r>
            <a:r>
              <a:rPr lang="en-US" sz="2800" dirty="0">
                <a:solidFill>
                  <a:schemeClr val="tx1"/>
                </a:solidFill>
                <a:latin typeface="XCCW Joined 1a" panose="03050602040000000000" pitchFamily="66" charset="0"/>
              </a:rPr>
              <a:t> minutes late every day = 19 days lost a year</a:t>
            </a:r>
          </a:p>
          <a:p>
            <a:endParaRPr lang="en-US" sz="2800" dirty="0">
              <a:solidFill>
                <a:srgbClr val="0000FF"/>
              </a:solidFill>
            </a:endParaRPr>
          </a:p>
        </p:txBody>
      </p:sp>
    </p:spTree>
    <p:extLst>
      <p:ext uri="{BB962C8B-B14F-4D97-AF65-F5344CB8AC3E}">
        <p14:creationId xmlns:p14="http://schemas.microsoft.com/office/powerpoint/2010/main" val="3981310610"/>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86604"/>
            <a:ext cx="11041380" cy="1006620"/>
          </a:xfrm>
        </p:spPr>
        <p:txBody>
          <a:bodyPr>
            <a:normAutofit fontScale="90000"/>
          </a:bodyPr>
          <a:lstStyle/>
          <a:p>
            <a:pPr algn="ctr"/>
            <a:r>
              <a:rPr lang="en-US" sz="6600" b="1" dirty="0">
                <a:solidFill>
                  <a:schemeClr val="tx1"/>
                </a:solidFill>
                <a:latin typeface="XCCW Joined 1a" panose="03050602040000000000" pitchFamily="66" charset="0"/>
              </a:rPr>
              <a:t>Reading</a:t>
            </a:r>
            <a:endParaRPr lang="en-GB" sz="6600" b="1" dirty="0">
              <a:solidFill>
                <a:schemeClr val="tx1"/>
              </a:solidFill>
              <a:latin typeface="XCCW Joined 1a" panose="03050602040000000000" pitchFamily="66" charset="0"/>
            </a:endParaRPr>
          </a:p>
        </p:txBody>
      </p:sp>
      <p:sp>
        <p:nvSpPr>
          <p:cNvPr id="3" name="Content Placeholder 2"/>
          <p:cNvSpPr>
            <a:spLocks noGrp="1"/>
          </p:cNvSpPr>
          <p:nvPr>
            <p:ph idx="1"/>
          </p:nvPr>
        </p:nvSpPr>
        <p:spPr>
          <a:xfrm>
            <a:off x="576349" y="1888597"/>
            <a:ext cx="10058400" cy="4023360"/>
          </a:xfrm>
        </p:spPr>
        <p:txBody>
          <a:bodyPr>
            <a:normAutofit fontScale="47500" lnSpcReduction="20000"/>
          </a:bodyPr>
          <a:lstStyle/>
          <a:p>
            <a:pPr marL="357188" indent="-357188">
              <a:lnSpc>
                <a:spcPct val="120000"/>
              </a:lnSpc>
              <a:buFont typeface="Wingdings" panose="05000000000000000000" pitchFamily="2" charset="2"/>
              <a:buChar char="§"/>
            </a:pPr>
            <a:r>
              <a:rPr lang="en-GB" sz="3600" dirty="0">
                <a:solidFill>
                  <a:schemeClr val="tx1"/>
                </a:solidFill>
                <a:latin typeface="XCCW Joined 1a" panose="03050602040000000000" pitchFamily="66" charset="0"/>
              </a:rPr>
              <a:t>Children will read a wide variety of fiction and non-fiction books throughout the year. </a:t>
            </a:r>
          </a:p>
          <a:p>
            <a:pPr marL="357188" indent="-357188">
              <a:lnSpc>
                <a:spcPct val="120000"/>
              </a:lnSpc>
              <a:buFont typeface="Wingdings" panose="05000000000000000000" pitchFamily="2" charset="2"/>
              <a:buChar char="§"/>
            </a:pPr>
            <a:r>
              <a:rPr lang="en-GB" sz="3600" dirty="0">
                <a:solidFill>
                  <a:schemeClr val="tx1"/>
                </a:solidFill>
                <a:latin typeface="XCCW Joined 1a" panose="03050602040000000000" pitchFamily="66" charset="0"/>
              </a:rPr>
              <a:t>Every child needs to read a minimum of 4 times per week and record their reading in their Reading Diary. We would like two of these reads to be on Bug Club. </a:t>
            </a:r>
          </a:p>
          <a:p>
            <a:pPr marL="357188" indent="-357188">
              <a:lnSpc>
                <a:spcPct val="120000"/>
              </a:lnSpc>
              <a:buFont typeface="Wingdings" panose="05000000000000000000" pitchFamily="2" charset="2"/>
              <a:buChar char="§"/>
            </a:pPr>
            <a:r>
              <a:rPr lang="en-GB" sz="3600" dirty="0">
                <a:solidFill>
                  <a:schemeClr val="tx1"/>
                </a:solidFill>
                <a:latin typeface="XCCW Joined 1a" panose="03050602040000000000" pitchFamily="66" charset="0"/>
              </a:rPr>
              <a:t>In class we will read a book during Guided Reading</a:t>
            </a:r>
          </a:p>
          <a:p>
            <a:pPr marL="357188" indent="-357188">
              <a:lnSpc>
                <a:spcPct val="120000"/>
              </a:lnSpc>
              <a:buFont typeface="Wingdings" panose="05000000000000000000" pitchFamily="2" charset="2"/>
              <a:buChar char="§"/>
            </a:pPr>
            <a:r>
              <a:rPr lang="en-GB" sz="3600" dirty="0">
                <a:solidFill>
                  <a:schemeClr val="tx1"/>
                </a:solidFill>
                <a:latin typeface="XCCW Joined 1a" panose="03050602040000000000" pitchFamily="66" charset="0"/>
              </a:rPr>
              <a:t>Children will also be read to by the teacher</a:t>
            </a:r>
          </a:p>
          <a:p>
            <a:pPr marL="0" indent="0">
              <a:lnSpc>
                <a:spcPct val="120000"/>
              </a:lnSpc>
              <a:buNone/>
            </a:pPr>
            <a:endParaRPr lang="en-GB" sz="3300" dirty="0">
              <a:solidFill>
                <a:schemeClr val="tx1"/>
              </a:solidFill>
              <a:latin typeface="XCCW Joined 1a" panose="03050602040000000000" pitchFamily="66" charset="0"/>
            </a:endParaRPr>
          </a:p>
          <a:p>
            <a:pPr marL="0" indent="0">
              <a:lnSpc>
                <a:spcPct val="120000"/>
              </a:lnSpc>
              <a:buNone/>
            </a:pPr>
            <a:r>
              <a:rPr lang="en-GB" sz="3600" b="1" dirty="0">
                <a:solidFill>
                  <a:schemeClr val="tx1"/>
                </a:solidFill>
                <a:latin typeface="XCCW Joined 1a" panose="03050602040000000000" pitchFamily="66" charset="0"/>
              </a:rPr>
              <a:t>Please make sure children remember their reading book and reading diary each day.</a:t>
            </a:r>
          </a:p>
          <a:p>
            <a:pPr marL="0" indent="0">
              <a:lnSpc>
                <a:spcPct val="120000"/>
              </a:lnSpc>
              <a:buNone/>
            </a:pPr>
            <a:r>
              <a:rPr lang="en-GB" sz="3600" b="1" dirty="0">
                <a:solidFill>
                  <a:schemeClr val="tx1"/>
                </a:solidFill>
                <a:latin typeface="XCCW Joined 1a" panose="03050602040000000000" pitchFamily="66" charset="0"/>
              </a:rPr>
              <a:t>Reading diaries are checked weekly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4749" y="3075709"/>
            <a:ext cx="1355667" cy="2952143"/>
          </a:xfrm>
          <a:prstGeom prst="rect">
            <a:avLst/>
          </a:prstGeom>
        </p:spPr>
      </p:pic>
    </p:spTree>
    <p:extLst>
      <p:ext uri="{BB962C8B-B14F-4D97-AF65-F5344CB8AC3E}">
        <p14:creationId xmlns:p14="http://schemas.microsoft.com/office/powerpoint/2010/main" val="3673590803"/>
      </p:ext>
    </p:extLst>
  </p:cSld>
  <p:clrMapOvr>
    <a:masterClrMapping/>
  </p:clrMapOvr>
  <mc:AlternateContent xmlns:mc="http://schemas.openxmlformats.org/markup-compatibility/2006" xmlns:p14="http://schemas.microsoft.com/office/powerpoint/2010/main">
    <mc:Choice Requires="p14">
      <p:transition spd="slow" p14:dur="30000" advClick="0" advTm="30000"/>
    </mc:Choice>
    <mc:Fallback xmlns="">
      <p:transition spd="slow" advClick="0" advTm="30000"/>
    </mc:Fallback>
  </mc:AlternateContent>
</p:sld>
</file>

<file path=ppt/theme/theme1.xml><?xml version="1.0" encoding="utf-8"?>
<a:theme xmlns:a="http://schemas.openxmlformats.org/drawingml/2006/main" name="Facet">
  <a:themeElements>
    <a:clrScheme name="Custom 2">
      <a:dk1>
        <a:sysClr val="windowText" lastClr="000000"/>
      </a:dk1>
      <a:lt1>
        <a:sysClr val="window" lastClr="FFFFFF"/>
      </a:lt1>
      <a:dk2>
        <a:srgbClr val="2C3C43"/>
      </a:dk2>
      <a:lt2>
        <a:srgbClr val="EBEBEB"/>
      </a:lt2>
      <a:accent1>
        <a:srgbClr val="00B0F0"/>
      </a:accent1>
      <a:accent2>
        <a:srgbClr val="66FFCC"/>
      </a:accent2>
      <a:accent3>
        <a:srgbClr val="0FF5C4"/>
      </a:accent3>
      <a:accent4>
        <a:srgbClr val="8EFCEA"/>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c6552ff-e203-492b-9a4a-86c2b1ce869f" xsi:nil="true"/>
    <lcf76f155ced4ddcb4097134ff3c332f xmlns="b56e5ecd-2cd8-4a88-9576-7408cb68951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2EA1EF511380C4693339BBE50D6632E" ma:contentTypeVersion="" ma:contentTypeDescription="Create a new document." ma:contentTypeScope="" ma:versionID="21bfb06320223192041ca83c17d04bdc">
  <xsd:schema xmlns:xsd="http://www.w3.org/2001/XMLSchema" xmlns:xs="http://www.w3.org/2001/XMLSchema" xmlns:p="http://schemas.microsoft.com/office/2006/metadata/properties" xmlns:ns2="b56e5ecd-2cd8-4a88-9576-7408cb68951c" xmlns:ns3="3c6552ff-e203-492b-9a4a-86c2b1ce869f" targetNamespace="http://schemas.microsoft.com/office/2006/metadata/properties" ma:root="true" ma:fieldsID="40590254f87754807b6270d4dfebdeb7" ns2:_="" ns3:_="">
    <xsd:import namespace="b56e5ecd-2cd8-4a88-9576-7408cb68951c"/>
    <xsd:import namespace="3c6552ff-e203-492b-9a4a-86c2b1ce86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6e5ecd-2cd8-4a88-9576-7408cb6895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c470fb7-5308-496a-a12b-188b66d4a6e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6552ff-e203-492b-9a4a-86c2b1ce869f"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93AB7570-F876-4A3D-83C0-C0E56DBEE8C6}" ma:internalName="TaxCatchAll" ma:showField="CatchAllData" ma:web="{546666c2-f8a6-4234-8db9-d8c125230a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86A586-4FD3-4EC7-8D35-E8222954DFFC}">
  <ds:schemaRefs>
    <ds:schemaRef ds:uri="http://schemas.microsoft.com/sharepoint/v3/contenttype/forms"/>
  </ds:schemaRefs>
</ds:datastoreItem>
</file>

<file path=customXml/itemProps2.xml><?xml version="1.0" encoding="utf-8"?>
<ds:datastoreItem xmlns:ds="http://schemas.openxmlformats.org/officeDocument/2006/customXml" ds:itemID="{95325937-13C4-48E4-ACC5-6F5B76ED52BC}">
  <ds:schemaRefs>
    <ds:schemaRef ds:uri="3c6552ff-e203-492b-9a4a-86c2b1ce869f"/>
    <ds:schemaRef ds:uri="http://schemas.microsoft.com/office/2006/metadata/properties"/>
    <ds:schemaRef ds:uri="b56e5ecd-2cd8-4a88-9576-7408cb68951c"/>
    <ds:schemaRef ds:uri="http://schemas.microsoft.com/office/2006/documentManagement/types"/>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A27985B4-2EAE-4C00-8599-E7CE5B9EB4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6e5ecd-2cd8-4a88-9576-7408cb68951c"/>
    <ds:schemaRef ds:uri="3c6552ff-e203-492b-9a4a-86c2b1ce86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3046</TotalTime>
  <Words>1317</Words>
  <Application>Microsoft Office PowerPoint</Application>
  <PresentationFormat>Widescreen</PresentationFormat>
  <Paragraphs>121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Century Gothic</vt:lpstr>
      <vt:lpstr>Trebuchet MS</vt:lpstr>
      <vt:lpstr>Wingdings</vt:lpstr>
      <vt:lpstr>Wingdings 3</vt:lpstr>
      <vt:lpstr>XCCW Joined 1a</vt:lpstr>
      <vt:lpstr>Facet</vt:lpstr>
      <vt:lpstr>Welcome to Muxton Primary School </vt:lpstr>
      <vt:lpstr>PowerPoint Presentation</vt:lpstr>
      <vt:lpstr>Year 5 Teaching Staff </vt:lpstr>
      <vt:lpstr>Aims For Your Children</vt:lpstr>
      <vt:lpstr>   School Uniform</vt:lpstr>
      <vt:lpstr>School Uniform</vt:lpstr>
      <vt:lpstr>PE Days  Please wear your kit to school on PE days </vt:lpstr>
      <vt:lpstr>Attendance </vt:lpstr>
      <vt:lpstr>Reading</vt:lpstr>
      <vt:lpstr>Writing</vt:lpstr>
      <vt:lpstr>Mathematics </vt:lpstr>
      <vt:lpstr>Our Wider Curriculum </vt:lpstr>
      <vt:lpstr>Homework </vt:lpstr>
      <vt:lpstr>How Parents Can Help </vt:lpstr>
      <vt:lpstr>Equipment Needed </vt:lpstr>
      <vt:lpstr>What To Do If I Need to Speak To My Child’s Teacher?</vt:lpstr>
      <vt:lpstr>Information about online safety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Wells Hall Primary School</dc:title>
  <dc:creator>Ajos</dc:creator>
  <cp:lastModifiedBy>Powis, Kevin</cp:lastModifiedBy>
  <cp:revision>66</cp:revision>
  <cp:lastPrinted>2024-07-09T14:50:56Z</cp:lastPrinted>
  <dcterms:created xsi:type="dcterms:W3CDTF">2020-08-15T15:52:48Z</dcterms:created>
  <dcterms:modified xsi:type="dcterms:W3CDTF">2024-07-16T14:09:07Z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0x01010022EA1EF511380C4693339BBE50D6632E</vt:lpwstr>
  </property>
  <property fmtid="{D5CDD505-2E9C-101B-9397-08002B2CF9AE}" pid="3" name="Order">
    <vt:r8>100</vt:r8>
  </property>
</Properties>
</file>